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2.bin" ContentType="application/vnd.openxmlformats-officedocument.oleObject"/>
  <Override PartName="/ppt/notesSlides/notesSlide7.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8.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560" r:id="rId2"/>
    <p:sldId id="618" r:id="rId3"/>
    <p:sldId id="477" r:id="rId4"/>
    <p:sldId id="576" r:id="rId5"/>
    <p:sldId id="554" r:id="rId6"/>
    <p:sldId id="557" r:id="rId7"/>
    <p:sldId id="613" r:id="rId8"/>
    <p:sldId id="555" r:id="rId9"/>
    <p:sldId id="606" r:id="rId10"/>
    <p:sldId id="558" r:id="rId11"/>
    <p:sldId id="596" r:id="rId12"/>
    <p:sldId id="615" r:id="rId13"/>
    <p:sldId id="610" r:id="rId14"/>
    <p:sldId id="616" r:id="rId15"/>
    <p:sldId id="612" r:id="rId16"/>
    <p:sldId id="604" r:id="rId17"/>
    <p:sldId id="563" r:id="rId18"/>
    <p:sldId id="568" r:id="rId19"/>
    <p:sldId id="569" r:id="rId20"/>
    <p:sldId id="570" r:id="rId21"/>
    <p:sldId id="571" r:id="rId22"/>
    <p:sldId id="559" r:id="rId23"/>
    <p:sldId id="608" r:id="rId24"/>
    <p:sldId id="572" r:id="rId25"/>
    <p:sldId id="577" r:id="rId26"/>
    <p:sldId id="614" r:id="rId27"/>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Objects="1">
      <p:cViewPr>
        <p:scale>
          <a:sx n="70" d="100"/>
          <a:sy n="70" d="100"/>
        </p:scale>
        <p:origin x="-976" y="-4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65B4A0D-354C-1143-9F6F-E39C3E134BD1}" type="datetime1">
              <a:rPr lang="en-US"/>
              <a:pPr/>
              <a:t>10/30/19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D1A1F9E-8D53-3F4D-999B-A017D5100874}" type="slidenum">
              <a:rPr lang="en-US"/>
              <a:pPr/>
              <a:t>‹#›</a:t>
            </a:fld>
            <a:endParaRPr lang="en-US"/>
          </a:p>
        </p:txBody>
      </p:sp>
    </p:spTree>
    <p:extLst>
      <p:ext uri="{BB962C8B-B14F-4D97-AF65-F5344CB8AC3E}">
        <p14:creationId xmlns:p14="http://schemas.microsoft.com/office/powerpoint/2010/main" val="2876198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1CDA55-4713-B74D-8180-71621B342217}" type="datetime1">
              <a:rPr lang="en-US"/>
              <a:pPr/>
              <a:t>10/30/19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C186055-24C8-394D-ACAD-F21BE952E18B}" type="slidenum">
              <a:rPr lang="en-US"/>
              <a:pPr/>
              <a:t>‹#›</a:t>
            </a:fld>
            <a:endParaRPr lang="en-US"/>
          </a:p>
        </p:txBody>
      </p:sp>
    </p:spTree>
    <p:extLst>
      <p:ext uri="{BB962C8B-B14F-4D97-AF65-F5344CB8AC3E}">
        <p14:creationId xmlns:p14="http://schemas.microsoft.com/office/powerpoint/2010/main" val="353454509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piney.com/BabNinkas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www.piney.com/BabNinkasi.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186055-24C8-394D-ACAD-F21BE952E18B}" type="slidenum">
              <a:rPr lang="en-US" smtClean="0"/>
              <a:pPr/>
              <a:t>1</a:t>
            </a:fld>
            <a:endParaRPr lang="en-US"/>
          </a:p>
        </p:txBody>
      </p:sp>
    </p:spTree>
    <p:extLst>
      <p:ext uri="{BB962C8B-B14F-4D97-AF65-F5344CB8AC3E}">
        <p14:creationId xmlns:p14="http://schemas.microsoft.com/office/powerpoint/2010/main" val="1495630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a:r>
              <a:rPr lang="en-US">
                <a:latin typeface="Helvetica" charset="0"/>
                <a:ea typeface="ＭＳ Ｐゴシック" charset="0"/>
                <a:cs typeface="ＭＳ Ｐゴシック" charset="0"/>
              </a:rPr>
              <a:t>A 3900-year-old clay tablet, which was found in Iraq between the Tigris and Euphrates rivers, had a Sumerian poem (</a:t>
            </a:r>
            <a:r>
              <a:rPr lang="en-US" i="1">
                <a:latin typeface="Helvetica" charset="0"/>
                <a:ea typeface="ＭＳ Ｐゴシック" charset="0"/>
                <a:cs typeface="ＭＳ Ｐゴシック" charset="0"/>
                <a:hlinkClick r:id="rId3"/>
              </a:rPr>
              <a:t>http://www.piney.com/BabNinkasi.html</a:t>
            </a:r>
            <a:r>
              <a:rPr lang="en-US">
                <a:latin typeface="Helvetica" charset="0"/>
                <a:ea typeface="ＭＳ Ｐゴシック" charset="0"/>
                <a:cs typeface="ＭＳ Ｐゴシック" charset="0"/>
              </a:rPr>
              <a:t>) honoring Ninkasi, the patron goddess of brewing. It contains the oldest surviving beer recipe, describing the fermentation of the carbohydrates found in bread, </a:t>
            </a:r>
            <a:r>
              <a:rPr lang="en-US" i="1">
                <a:latin typeface="Helvetica" charset="0"/>
                <a:ea typeface="ＭＳ Ｐゴシック" charset="0"/>
                <a:cs typeface="ＭＳ Ｐゴシック" charset="0"/>
              </a:rPr>
              <a:t>bappir</a:t>
            </a:r>
            <a:r>
              <a:rPr lang="en-US">
                <a:latin typeface="Helvetica" charset="0"/>
                <a:ea typeface="ＭＳ Ｐゴシック" charset="0"/>
                <a:cs typeface="ＭＳ Ｐゴシック" charset="0"/>
              </a:rPr>
              <a:t>, made from barley, honey, dates and sweet aromatic herbs. The global availability of carbohydrates and native microbes (yeasts) has led to the production of many different types of beers, ales, wines, and fruit based alcoholic beverages in many countries throughout the world. [</a:t>
            </a:r>
            <a:r>
              <a:rPr lang="en-US" i="1">
                <a:latin typeface="Helvetica" charset="0"/>
                <a:ea typeface="ＭＳ Ｐゴシック" charset="0"/>
                <a:cs typeface="ＭＳ Ｐゴシック" charset="0"/>
              </a:rPr>
              <a:t>The bottle on the left was found in Eugene, Oregon, ……. But, it dates only to 2016.</a:t>
            </a:r>
            <a:r>
              <a:rPr lang="en-US">
                <a:latin typeface="Helvetica" charset="0"/>
                <a:ea typeface="ＭＳ Ｐゴシック" charset="0"/>
                <a:cs typeface="ＭＳ Ｐゴシック" charset="0"/>
              </a:rPr>
              <a:t>]</a:t>
            </a:r>
          </a:p>
          <a:p>
            <a:pPr defTabSz="914400"/>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3FF31F4-BBEF-9A41-9145-ED52B2305583}" type="slidenum">
              <a:rPr lang="en-US" sz="1200"/>
              <a:pPr eaLnBrk="1" hangingPunct="1"/>
              <a:t>5</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17CF0-43D9-DE43-975C-394DE317C831}" type="slidenum">
              <a:rPr lang="en-US" sz="1200"/>
              <a:pPr eaLnBrk="1" hangingPunct="1"/>
              <a:t>8</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327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3481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ＭＳ Ｐゴシック" charset="0"/>
              <a:cs typeface="ＭＳ Ｐゴシック" charset="0"/>
            </a:endParaRPr>
          </a:p>
        </p:txBody>
      </p:sp>
      <p:sp>
        <p:nvSpPr>
          <p:cNvPr id="327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E97FB-E0AD-A148-A346-E2CD92CD7873}" type="slidenum">
              <a:rPr lang="en-US" sz="1200"/>
              <a:pPr eaLnBrk="1" hangingPunct="1"/>
              <a:t>19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52089C8-09D9-E24A-BC02-89EA6E8A0ABF}" type="slidenum">
              <a:rPr lang="en-US" sz="1200"/>
              <a:pPr eaLnBrk="1" hangingPunct="1"/>
              <a:t>20</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7F5CC8-DD1A-7147-A831-190DA242125F}" type="slidenum">
              <a:rPr lang="en-US" sz="1200"/>
              <a:pPr eaLnBrk="1" hangingPunct="1"/>
              <a:t>21</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760E27A-077D-D24D-BEB8-7461E6B7D746}" type="datetime1">
              <a:rPr lang="en-US"/>
              <a:pPr/>
              <a:t>10/30/19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A633CF-A205-2F4A-AE09-70C196C081E8}" type="slidenum">
              <a:rPr lang="en-US"/>
              <a:pPr/>
              <a:t>‹#›</a:t>
            </a:fld>
            <a:endParaRPr lang="en-US"/>
          </a:p>
        </p:txBody>
      </p:sp>
    </p:spTree>
    <p:extLst>
      <p:ext uri="{BB962C8B-B14F-4D97-AF65-F5344CB8AC3E}">
        <p14:creationId xmlns:p14="http://schemas.microsoft.com/office/powerpoint/2010/main" val="1964827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9EC1287-2562-B94E-8617-454DE0F3BB08}" type="datetime1">
              <a:rPr lang="en-US"/>
              <a:pPr/>
              <a:t>10/30/19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286F45-4563-EC45-ABAD-6EBCD45CAAAD}" type="slidenum">
              <a:rPr lang="en-US"/>
              <a:pPr/>
              <a:t>‹#›</a:t>
            </a:fld>
            <a:endParaRPr lang="en-US"/>
          </a:p>
        </p:txBody>
      </p:sp>
    </p:spTree>
    <p:extLst>
      <p:ext uri="{BB962C8B-B14F-4D97-AF65-F5344CB8AC3E}">
        <p14:creationId xmlns:p14="http://schemas.microsoft.com/office/powerpoint/2010/main" val="61367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CDE123F-D571-4343-B434-973916AF7142}" type="datetime1">
              <a:rPr lang="en-US"/>
              <a:pPr/>
              <a:t>10/30/19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BD66203-C18F-A846-8183-4F3D464CFF2B}" type="slidenum">
              <a:rPr lang="en-US"/>
              <a:pPr/>
              <a:t>‹#›</a:t>
            </a:fld>
            <a:endParaRPr lang="en-US"/>
          </a:p>
        </p:txBody>
      </p:sp>
    </p:spTree>
    <p:extLst>
      <p:ext uri="{BB962C8B-B14F-4D97-AF65-F5344CB8AC3E}">
        <p14:creationId xmlns:p14="http://schemas.microsoft.com/office/powerpoint/2010/main" val="401403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9AE27D23-D920-2B4C-A59E-A33416FF18D0}" type="datetime1">
              <a:rPr lang="en-US"/>
              <a:pPr/>
              <a:t>10/30/19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E247170-ED32-1F42-A25B-5F0DF8D0E92D}" type="slidenum">
              <a:rPr lang="en-US"/>
              <a:pPr/>
              <a:t>‹#›</a:t>
            </a:fld>
            <a:endParaRPr lang="en-US"/>
          </a:p>
        </p:txBody>
      </p:sp>
    </p:spTree>
    <p:extLst>
      <p:ext uri="{BB962C8B-B14F-4D97-AF65-F5344CB8AC3E}">
        <p14:creationId xmlns:p14="http://schemas.microsoft.com/office/powerpoint/2010/main" val="259368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ABEF5FA-024B-BD42-94CA-29748901B9E7}" type="datetime1">
              <a:rPr lang="en-US"/>
              <a:pPr/>
              <a:t>10/30/19</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0C65B56-3F7D-9049-BEFE-BA350050AA8A}" type="slidenum">
              <a:rPr lang="en-US"/>
              <a:pPr/>
              <a:t>‹#›</a:t>
            </a:fld>
            <a:endParaRPr lang="en-US"/>
          </a:p>
        </p:txBody>
      </p:sp>
    </p:spTree>
    <p:extLst>
      <p:ext uri="{BB962C8B-B14F-4D97-AF65-F5344CB8AC3E}">
        <p14:creationId xmlns:p14="http://schemas.microsoft.com/office/powerpoint/2010/main" val="409052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6278F83-2D69-A548-9FCE-C24E54A98CBF}" type="datetime1">
              <a:rPr lang="en-US"/>
              <a:pPr/>
              <a:t>10/30/19</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086926A-011C-CB41-BC12-8F3DBFB3710F}" type="slidenum">
              <a:rPr lang="en-US"/>
              <a:pPr/>
              <a:t>‹#›</a:t>
            </a:fld>
            <a:endParaRPr lang="en-US"/>
          </a:p>
        </p:txBody>
      </p:sp>
    </p:spTree>
    <p:extLst>
      <p:ext uri="{BB962C8B-B14F-4D97-AF65-F5344CB8AC3E}">
        <p14:creationId xmlns:p14="http://schemas.microsoft.com/office/powerpoint/2010/main" val="423561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91B8ED0-C4E5-174D-A756-61A487D2E8FC}" type="datetime1">
              <a:rPr lang="en-US"/>
              <a:pPr/>
              <a:t>10/30/19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3DB5222-94FA-A140-8F8D-2D1344752C36}" type="slidenum">
              <a:rPr lang="en-US"/>
              <a:pPr/>
              <a:t>‹#›</a:t>
            </a:fld>
            <a:endParaRPr lang="en-US"/>
          </a:p>
        </p:txBody>
      </p:sp>
    </p:spTree>
    <p:extLst>
      <p:ext uri="{BB962C8B-B14F-4D97-AF65-F5344CB8AC3E}">
        <p14:creationId xmlns:p14="http://schemas.microsoft.com/office/powerpoint/2010/main" val="28989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1EE4E50-E61E-5042-9F06-B9E89088F720}" type="datetime1">
              <a:rPr lang="en-US"/>
              <a:pPr/>
              <a:t>10/30/19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686DB3C-3221-BD42-8077-C95DA6DC381E}" type="slidenum">
              <a:rPr lang="en-US"/>
              <a:pPr/>
              <a:t>‹#›</a:t>
            </a:fld>
            <a:endParaRPr lang="en-US"/>
          </a:p>
        </p:txBody>
      </p:sp>
    </p:spTree>
    <p:extLst>
      <p:ext uri="{BB962C8B-B14F-4D97-AF65-F5344CB8AC3E}">
        <p14:creationId xmlns:p14="http://schemas.microsoft.com/office/powerpoint/2010/main" val="120826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ED8EBD84-2D88-3D46-BA86-0F01FA919CEB}" type="datetime1">
              <a:rPr lang="en-US"/>
              <a:pPr/>
              <a:t>10/30/19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9940A9A-5F2E-4C4F-B8BB-D805813599C0}" type="slidenum">
              <a:rPr lang="en-US"/>
              <a:pPr/>
              <a:t>‹#›</a:t>
            </a:fld>
            <a:endParaRPr lang="en-US"/>
          </a:p>
        </p:txBody>
      </p:sp>
    </p:spTree>
    <p:extLst>
      <p:ext uri="{BB962C8B-B14F-4D97-AF65-F5344CB8AC3E}">
        <p14:creationId xmlns:p14="http://schemas.microsoft.com/office/powerpoint/2010/main" val="2201285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D021A50-58B7-9B41-B8AD-7961837B87D4}" type="datetime1">
              <a:rPr lang="en-US"/>
              <a:pPr/>
              <a:t>10/30/19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506E33-0E96-1644-913E-8EAC332D0D77}" type="slidenum">
              <a:rPr lang="en-US"/>
              <a:pPr/>
              <a:t>‹#›</a:t>
            </a:fld>
            <a:endParaRPr lang="en-US"/>
          </a:p>
        </p:txBody>
      </p:sp>
    </p:spTree>
    <p:extLst>
      <p:ext uri="{BB962C8B-B14F-4D97-AF65-F5344CB8AC3E}">
        <p14:creationId xmlns:p14="http://schemas.microsoft.com/office/powerpoint/2010/main" val="300961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CF1E71A-15E2-DE47-9C5B-6A75EA4B5A1D}" type="datetime1">
              <a:rPr lang="en-US"/>
              <a:pPr/>
              <a:t>10/30/19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E1A002-2E6C-3D44-9707-74DD3DC9F3C6}" type="slidenum">
              <a:rPr lang="en-US"/>
              <a:pPr/>
              <a:t>‹#›</a:t>
            </a:fld>
            <a:endParaRPr lang="en-US"/>
          </a:p>
        </p:txBody>
      </p:sp>
    </p:spTree>
    <p:extLst>
      <p:ext uri="{BB962C8B-B14F-4D97-AF65-F5344CB8AC3E}">
        <p14:creationId xmlns:p14="http://schemas.microsoft.com/office/powerpoint/2010/main" val="38509191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765B79F1-E267-5D4C-A9C8-1ABA451A2ACA}" type="datetime1">
              <a:rPr lang="en-US"/>
              <a:pPr/>
              <a:t>10/30/19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689482CC-F683-9140-A02C-C2D9561615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2.emf"/><Relationship Id="rId6" Type="http://schemas.openxmlformats.org/officeDocument/2006/relationships/image" Target="../media/image3.png"/><Relationship Id="rId7" Type="http://schemas.openxmlformats.org/officeDocument/2006/relationships/hyperlink" Target="http://www.piney.com/BabNinkasi.html" TargetMode="External"/><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emf"/><Relationship Id="rId5" Type="http://schemas.openxmlformats.org/officeDocument/2006/relationships/hyperlink" Target="http://chemconnections.org/general/chem108/Beer-Ninkasi-Dana%20Garves.pdf"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science.howstuffworks.com/oil-refining4.htm" TargetMode="External"/><Relationship Id="rId5" Type="http://schemas.openxmlformats.org/officeDocument/2006/relationships/hyperlink" Target="http://chemconnections.org/general/movies/html-swf/oil-refining.swf" TargetMode="External"/><Relationship Id="rId6"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hyperlink" Target="file://localhost/Users/ronrusay/Desktop/Powerpoint%20&amp;%20Movies/Chem%20106.108.120.121%20PPT%20&amp;%20Mov/Chem%20106:108-2001-04/oil-refining.sw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hyperlink" Target="http://chemconnections.org/general/movies/html-swf/oil-refining.swf"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15.emf"/><Relationship Id="rId6"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3.bin"/><Relationship Id="rId5" Type="http://schemas.openxmlformats.org/officeDocument/2006/relationships/image" Target="../media/image17.emf"/><Relationship Id="rId6" Type="http://schemas.openxmlformats.org/officeDocument/2006/relationships/oleObject" Target="../embeddings/oleObject4.bin"/><Relationship Id="rId7" Type="http://schemas.openxmlformats.org/officeDocument/2006/relationships/image" Target="../media/image1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hemconnections.org/general/chem120/solutions-mixes.html" TargetMode="External"/><Relationship Id="rId4" Type="http://schemas.openxmlformats.org/officeDocument/2006/relationships/oleObject" Target="../embeddings/Microsoft_Word_97_-_2004_Document1.doc"/><Relationship Id="rId5" Type="http://schemas.openxmlformats.org/officeDocument/2006/relationships/image" Target="../media/image19.emf"/><Relationship Id="rId6" Type="http://schemas.openxmlformats.org/officeDocument/2006/relationships/hyperlink" Target="http://chemconnections.org/general/chem120/solutions-mixes.108.html" TargetMode="External"/><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hemconnections.org/general/chem120/solutions-mixes.html" TargetMode="External"/><Relationship Id="rId3" Type="http://schemas.openxmlformats.org/officeDocument/2006/relationships/hyperlink" Target="http://chemconnections.org/general/chem120/solutions-mixes.108.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5.bin"/><Relationship Id="rId5" Type="http://schemas.openxmlformats.org/officeDocument/2006/relationships/image" Target="../media/image17.emf"/><Relationship Id="rId6" Type="http://schemas.openxmlformats.org/officeDocument/2006/relationships/oleObject" Target="../embeddings/oleObject6.bin"/><Relationship Id="rId7" Type="http://schemas.openxmlformats.org/officeDocument/2006/relationships/image" Target="../media/image1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chemconnections.org/general/chem120/ethanol-ques-108.htm" TargetMode="External"/><Relationship Id="rId3" Type="http://schemas.openxmlformats.org/officeDocument/2006/relationships/image" Target="../media/image28.emf"/></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P--6LEbksds" TargetMode="External"/><Relationship Id="rId4" Type="http://schemas.openxmlformats.org/officeDocument/2006/relationships/image" Target="../media/image29.png"/><Relationship Id="rId5" Type="http://schemas.openxmlformats.org/officeDocument/2006/relationships/hyperlink" Target="http://chemconnections.org/general/chem120/ethanol-ques-108.htm" TargetMode="External"/><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centeronaddiction.org" TargetMode="Externa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31.png"/><Relationship Id="rId1" Type="http://schemas.openxmlformats.org/officeDocument/2006/relationships/slideLayout" Target="../slideLayouts/slideLayout6.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304800"/>
            <a:ext cx="7772400" cy="1470025"/>
          </a:xfrm>
        </p:spPr>
        <p:txBody>
          <a:bodyPr/>
          <a:lstStyle/>
          <a:p>
            <a:pPr eaLnBrk="1" hangingPunct="1"/>
            <a:r>
              <a:rPr lang="en-US" dirty="0" err="1">
                <a:latin typeface="Calibri" charset="0"/>
                <a:ea typeface="ＭＳ Ｐゴシック" charset="0"/>
                <a:cs typeface="ＭＳ Ｐゴシック" charset="0"/>
              </a:rPr>
              <a:t>Chem</a:t>
            </a:r>
            <a:r>
              <a:rPr lang="en-US" dirty="0">
                <a:latin typeface="Calibri" charset="0"/>
                <a:ea typeface="ＭＳ Ｐゴシック" charset="0"/>
                <a:cs typeface="ＭＳ Ｐゴシック" charset="0"/>
              </a:rPr>
              <a:t> 108: Lab</a:t>
            </a:r>
            <a:br>
              <a:rPr lang="en-US"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Week </a:t>
            </a:r>
            <a:r>
              <a:rPr lang="en-US" sz="3200" dirty="0" smtClean="0">
                <a:latin typeface="Calibri" charset="0"/>
                <a:ea typeface="ＭＳ Ｐゴシック" charset="0"/>
                <a:cs typeface="ＭＳ Ｐゴシック" charset="0"/>
              </a:rPr>
              <a:t>11</a:t>
            </a:r>
            <a:endParaRPr lang="en-US" sz="3200" dirty="0">
              <a:latin typeface="Calibri" charset="0"/>
              <a:ea typeface="ＭＳ Ｐゴシック" charset="0"/>
              <a:cs typeface="ＭＳ Ｐゴシック" charset="0"/>
            </a:endParaRPr>
          </a:p>
        </p:txBody>
      </p:sp>
      <p:sp>
        <p:nvSpPr>
          <p:cNvPr id="7" name="Subtitle 2"/>
          <p:cNvSpPr>
            <a:spLocks noGrp="1"/>
          </p:cNvSpPr>
          <p:nvPr>
            <p:ph type="subTitle" idx="1"/>
          </p:nvPr>
        </p:nvSpPr>
        <p:spPr>
          <a:xfrm>
            <a:off x="304800" y="1774825"/>
            <a:ext cx="8839200" cy="4397375"/>
          </a:xfrm>
        </p:spPr>
        <p:txBody>
          <a:bodyPr>
            <a:normAutofit lnSpcReduction="10000"/>
          </a:bodyPr>
          <a:lstStyle/>
          <a:p>
            <a:pPr marL="514350" indent="-514350" eaLnBrk="1" hangingPunct="1"/>
            <a:r>
              <a:rPr lang="en-US" dirty="0">
                <a:solidFill>
                  <a:srgbClr val="898989"/>
                </a:solidFill>
                <a:latin typeface="Calibri" charset="0"/>
                <a:ea typeface="ＭＳ Ｐゴシック" charset="0"/>
                <a:cs typeface="ＭＳ Ｐゴシック" charset="0"/>
              </a:rPr>
              <a:t>Sign in</a:t>
            </a:r>
          </a:p>
          <a:p>
            <a:pPr marL="514350" indent="-514350" eaLnBrk="1" hangingPunct="1"/>
            <a:r>
              <a:rPr lang="en-US" dirty="0">
                <a:solidFill>
                  <a:srgbClr val="898989"/>
                </a:solidFill>
                <a:latin typeface="Calibri" charset="0"/>
                <a:ea typeface="ＭＳ Ｐゴシック" charset="0"/>
                <a:cs typeface="ＭＳ Ｐゴシック" charset="0"/>
              </a:rPr>
              <a:t>Alcohol Distillation </a:t>
            </a:r>
            <a:endParaRPr lang="en-US" dirty="0" smtClean="0">
              <a:solidFill>
                <a:srgbClr val="898989"/>
              </a:solidFill>
              <a:latin typeface="Calibri" charset="0"/>
              <a:ea typeface="ＭＳ Ｐゴシック" charset="0"/>
              <a:cs typeface="ＭＳ Ｐゴシック" charset="0"/>
            </a:endParaRPr>
          </a:p>
          <a:p>
            <a:pPr marL="514350" indent="-514350" eaLnBrk="1" hangingPunct="1"/>
            <a:r>
              <a:rPr lang="en-US" dirty="0" smtClean="0">
                <a:solidFill>
                  <a:srgbClr val="898989"/>
                </a:solidFill>
                <a:latin typeface="Calibri" charset="0"/>
                <a:ea typeface="ＭＳ Ｐゴシック" charset="0"/>
                <a:cs typeface="ＭＳ Ｐゴシック" charset="0"/>
              </a:rPr>
              <a:t>To </a:t>
            </a:r>
            <a:r>
              <a:rPr lang="en-US" dirty="0">
                <a:solidFill>
                  <a:srgbClr val="898989"/>
                </a:solidFill>
                <a:latin typeface="Calibri" charset="0"/>
                <a:ea typeface="ＭＳ Ｐゴシック" charset="0"/>
                <a:cs typeface="ＭＳ Ｐゴシック" charset="0"/>
              </a:rPr>
              <a:t>do with </a:t>
            </a:r>
            <a:r>
              <a:rPr lang="en-US" dirty="0" smtClean="0">
                <a:solidFill>
                  <a:srgbClr val="898989"/>
                </a:solidFill>
                <a:latin typeface="Calibri" charset="0"/>
                <a:ea typeface="ＭＳ Ｐゴシック" charset="0"/>
                <a:cs typeface="ＭＳ Ｐゴシック" charset="0"/>
              </a:rPr>
              <a:t>your Fermentation </a:t>
            </a:r>
            <a:r>
              <a:rPr lang="en-US" dirty="0">
                <a:solidFill>
                  <a:srgbClr val="898989"/>
                </a:solidFill>
                <a:latin typeface="Calibri" charset="0"/>
                <a:ea typeface="ＭＳ Ｐゴシック" charset="0"/>
                <a:cs typeface="ＭＳ Ｐゴシック" charset="0"/>
              </a:rPr>
              <a:t>partner:</a:t>
            </a:r>
          </a:p>
          <a:p>
            <a:pPr marL="514350" indent="-514350" eaLnBrk="1" hangingPunct="1"/>
            <a:r>
              <a:rPr lang="en-US" dirty="0" smtClean="0">
                <a:solidFill>
                  <a:srgbClr val="898989"/>
                </a:solidFill>
                <a:latin typeface="Calibri" charset="0"/>
                <a:ea typeface="ＭＳ Ｐゴシック" charset="0"/>
                <a:cs typeface="ＭＳ Ｐゴシック" charset="0"/>
              </a:rPr>
              <a:t>Turn </a:t>
            </a:r>
            <a:r>
              <a:rPr lang="en-US" dirty="0">
                <a:solidFill>
                  <a:srgbClr val="898989"/>
                </a:solidFill>
                <a:latin typeface="Calibri" charset="0"/>
                <a:ea typeface="ＭＳ Ｐゴシック" charset="0"/>
                <a:cs typeface="ＭＳ Ｐゴシック" charset="0"/>
              </a:rPr>
              <a:t>in </a:t>
            </a:r>
            <a:r>
              <a:rPr lang="en-US" dirty="0" smtClean="0">
                <a:solidFill>
                  <a:srgbClr val="898989"/>
                </a:solidFill>
                <a:latin typeface="Calibri" charset="0"/>
                <a:ea typeface="ＭＳ Ｐゴシック" charset="0"/>
                <a:cs typeface="ＭＳ Ｐゴシック" charset="0"/>
              </a:rPr>
              <a:t>7-Solution Report form </a:t>
            </a:r>
          </a:p>
          <a:p>
            <a:pPr marL="514350" indent="-514350" eaLnBrk="1" hangingPunct="1"/>
            <a:r>
              <a:rPr lang="en-US" dirty="0" smtClean="0">
                <a:solidFill>
                  <a:srgbClr val="898989"/>
                </a:solidFill>
                <a:latin typeface="Calibri" charset="0"/>
                <a:ea typeface="ＭＳ Ｐゴシック" charset="0"/>
                <a:cs typeface="ＭＳ Ｐゴシック" charset="0"/>
              </a:rPr>
              <a:t>and </a:t>
            </a:r>
          </a:p>
          <a:p>
            <a:pPr marL="514350" indent="-514350" eaLnBrk="1" hangingPunct="1"/>
            <a:r>
              <a:rPr lang="en-US" dirty="0" smtClean="0">
                <a:solidFill>
                  <a:srgbClr val="898989"/>
                </a:solidFill>
                <a:latin typeface="Calibri" charset="0"/>
                <a:ea typeface="ＭＳ Ｐゴシック" charset="0"/>
                <a:cs typeface="ＭＳ Ｐゴシック" charset="0"/>
              </a:rPr>
              <a:t>Post Lab Questions</a:t>
            </a:r>
          </a:p>
          <a:p>
            <a:pPr marL="514350" indent="-514350" eaLnBrk="1" hangingPunct="1"/>
            <a:r>
              <a:rPr lang="en-US" dirty="0">
                <a:solidFill>
                  <a:srgbClr val="898989"/>
                </a:solidFill>
                <a:latin typeface="Calibri" charset="0"/>
                <a:ea typeface="ＭＳ Ｐゴシック" charset="0"/>
                <a:cs typeface="ＭＳ Ｐゴシック" charset="0"/>
              </a:rPr>
              <a:t/>
            </a:r>
            <a:br>
              <a:rPr lang="en-US" dirty="0">
                <a:solidFill>
                  <a:srgbClr val="898989"/>
                </a:solidFill>
                <a:latin typeface="Calibri" charset="0"/>
                <a:ea typeface="ＭＳ Ｐゴシック" charset="0"/>
                <a:cs typeface="ＭＳ Ｐゴシック" charset="0"/>
              </a:rPr>
            </a:br>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a:p>
            <a:pPr marL="514350" indent="-514350" eaLnBrk="1" hangingPunct="1"/>
            <a:endParaRPr lang="en-US" dirty="0">
              <a:solidFill>
                <a:srgbClr val="898989"/>
              </a:solidFill>
              <a:latin typeface="Calibri"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52921" y="1325924"/>
            <a:ext cx="7772400" cy="1143000"/>
          </a:xfrm>
        </p:spPr>
        <p:txBody>
          <a:bodyPr/>
          <a:lstStyle/>
          <a:p>
            <a:r>
              <a:rPr lang="en-US" i="1" dirty="0">
                <a:latin typeface="Calibri" charset="0"/>
                <a:ea typeface="ＭＳ Ｐゴシック" charset="0"/>
                <a:cs typeface="ＭＳ Ｐゴシック" charset="0"/>
              </a:rPr>
              <a:t>7 Solution Problem</a:t>
            </a:r>
          </a:p>
        </p:txBody>
      </p:sp>
      <p:sp>
        <p:nvSpPr>
          <p:cNvPr id="14339" name="Rectangle 3"/>
          <p:cNvSpPr>
            <a:spLocks noGrp="1" noChangeArrowheads="1"/>
          </p:cNvSpPr>
          <p:nvPr>
            <p:ph type="subTitle" idx="1"/>
          </p:nvPr>
        </p:nvSpPr>
        <p:spPr>
          <a:xfrm>
            <a:off x="914400" y="2667000"/>
            <a:ext cx="7315200" cy="1752600"/>
          </a:xfrm>
        </p:spPr>
        <p:txBody>
          <a:bodyPr/>
          <a:lstStyle/>
          <a:p>
            <a:r>
              <a:rPr lang="en-US" i="1" dirty="0" smtClean="0">
                <a:solidFill>
                  <a:srgbClr val="898989"/>
                </a:solidFill>
                <a:latin typeface="Calibri" charset="0"/>
                <a:ea typeface="ＭＳ Ｐゴシック" charset="0"/>
                <a:cs typeface="ＭＳ Ｐゴシック" charset="0"/>
              </a:rPr>
              <a:t>Individually c</a:t>
            </a:r>
            <a:r>
              <a:rPr lang="en-US" i="1" dirty="0" smtClean="0">
                <a:solidFill>
                  <a:srgbClr val="898989"/>
                </a:solidFill>
                <a:latin typeface="Calibri" charset="0"/>
                <a:ea typeface="ＭＳ Ｐゴシック" charset="0"/>
                <a:cs typeface="ＭＳ Ｐゴシック" charset="0"/>
              </a:rPr>
              <a:t>ompleted Report </a:t>
            </a:r>
            <a:r>
              <a:rPr lang="en-US" i="1" dirty="0">
                <a:solidFill>
                  <a:srgbClr val="898989"/>
                </a:solidFill>
                <a:latin typeface="Calibri" charset="0"/>
                <a:ea typeface="ＭＳ Ｐゴシック" charset="0"/>
                <a:cs typeface="ＭＳ Ｐゴシック" charset="0"/>
              </a:rPr>
              <a:t>Form pp. 76-80; </a:t>
            </a:r>
          </a:p>
          <a:p>
            <a:r>
              <a:rPr lang="en-US" i="1" dirty="0" smtClean="0">
                <a:solidFill>
                  <a:srgbClr val="898989"/>
                </a:solidFill>
                <a:latin typeface="Calibri" charset="0"/>
                <a:ea typeface="ＭＳ Ｐゴシック" charset="0"/>
                <a:cs typeface="ＭＳ Ｐゴシック" charset="0"/>
              </a:rPr>
              <a:t>Aqueous Reactions including</a:t>
            </a:r>
            <a:br>
              <a:rPr lang="en-US" i="1" dirty="0" smtClean="0">
                <a:solidFill>
                  <a:srgbClr val="898989"/>
                </a:solidFill>
                <a:latin typeface="Calibri" charset="0"/>
                <a:ea typeface="ＭＳ Ｐゴシック" charset="0"/>
                <a:cs typeface="ＭＳ Ｐゴシック" charset="0"/>
              </a:rPr>
            </a:br>
            <a:r>
              <a:rPr lang="en-US" i="1" dirty="0" smtClean="0">
                <a:solidFill>
                  <a:srgbClr val="898989"/>
                </a:solidFill>
                <a:latin typeface="Calibri" charset="0"/>
                <a:ea typeface="ＭＳ Ｐゴシック" charset="0"/>
                <a:cs typeface="ＭＳ Ｐゴシック" charset="0"/>
              </a:rPr>
              <a:t> Net Ionic Equations</a:t>
            </a:r>
            <a:endParaRPr lang="en-US" i="1" dirty="0">
              <a:solidFill>
                <a:srgbClr val="898989"/>
              </a:solidFill>
              <a:latin typeface="Calibri" charset="0"/>
              <a:ea typeface="ＭＳ Ｐゴシック" charset="0"/>
              <a:cs typeface="ＭＳ Ｐゴシック" charset="0"/>
            </a:endParaRPr>
          </a:p>
        </p:txBody>
      </p:sp>
      <p:sp>
        <p:nvSpPr>
          <p:cNvPr id="2" name="Rectangle 1"/>
          <p:cNvSpPr/>
          <p:nvPr/>
        </p:nvSpPr>
        <p:spPr>
          <a:xfrm>
            <a:off x="2819400" y="556483"/>
            <a:ext cx="2570636" cy="769441"/>
          </a:xfrm>
          <a:prstGeom prst="rect">
            <a:avLst/>
          </a:prstGeom>
        </p:spPr>
        <p:txBody>
          <a:bodyPr wrap="none">
            <a:spAutoFit/>
          </a:bodyPr>
          <a:lstStyle/>
          <a:p>
            <a:pPr eaLnBrk="1" hangingPunct="1">
              <a:buFont typeface="Arial" charset="0"/>
              <a:buNone/>
            </a:pPr>
            <a:r>
              <a:rPr lang="en-US" sz="4400" dirty="0" smtClean="0">
                <a:solidFill>
                  <a:srgbClr val="FF0000"/>
                </a:solidFill>
                <a:latin typeface="Calibri" charset="0"/>
              </a:rPr>
              <a:t>Due Today</a:t>
            </a:r>
            <a:endParaRPr lang="en-US" sz="4400" dirty="0">
              <a:solidFill>
                <a:srgbClr val="FF0000"/>
              </a:solidFill>
              <a:latin typeface="Calibri" charset="0"/>
            </a:endParaRPr>
          </a:p>
        </p:txBody>
      </p:sp>
      <p:sp>
        <p:nvSpPr>
          <p:cNvPr id="3" name="Rectangle 2"/>
          <p:cNvSpPr/>
          <p:nvPr/>
        </p:nvSpPr>
        <p:spPr>
          <a:xfrm>
            <a:off x="2667000" y="4800600"/>
            <a:ext cx="3674353" cy="830997"/>
          </a:xfrm>
          <a:prstGeom prst="rect">
            <a:avLst/>
          </a:prstGeom>
        </p:spPr>
        <p:txBody>
          <a:bodyPr wrap="none">
            <a:spAutoFit/>
          </a:bodyPr>
          <a:lstStyle/>
          <a:p>
            <a:pPr algn="ctr"/>
            <a:r>
              <a:rPr lang="en-US" dirty="0" smtClean="0"/>
              <a:t>&amp;</a:t>
            </a:r>
          </a:p>
          <a:p>
            <a:r>
              <a:rPr lang="en-US" dirty="0" smtClean="0"/>
              <a:t>Post </a:t>
            </a:r>
            <a:r>
              <a:rPr lang="en-US" dirty="0"/>
              <a:t>Lab </a:t>
            </a:r>
            <a:r>
              <a:rPr lang="en-US" dirty="0" smtClean="0"/>
              <a:t>Questions Form </a:t>
            </a:r>
            <a:endParaRPr lang="en-US" dirty="0"/>
          </a:p>
        </p:txBody>
      </p:sp>
      <p:pic>
        <p:nvPicPr>
          <p:cNvPr id="6" name="Picture 5" descr="7-Solutions Post Lab form.pdf"/>
          <p:cNvPicPr>
            <a:picLocks noChangeAspect="1"/>
          </p:cNvPicPr>
          <p:nvPr/>
        </p:nvPicPr>
        <p:blipFill>
          <a:blip r:embed="rId2">
            <a:alphaModFix amt="41000"/>
            <a:extLst>
              <a:ext uri="{28A0092B-C50C-407E-A947-70E740481C1C}">
                <a14:useLocalDpi xmlns:a14="http://schemas.microsoft.com/office/drawing/2010/main" val="0"/>
              </a:ext>
            </a:extLst>
          </a:blip>
          <a:stretch>
            <a:fillRect/>
          </a:stretch>
        </p:blipFill>
        <p:spPr>
          <a:xfrm>
            <a:off x="2556163" y="1295400"/>
            <a:ext cx="3768437" cy="4876800"/>
          </a:xfrm>
          <a:prstGeom prst="rect">
            <a:avLst/>
          </a:prstGeom>
          <a:ln>
            <a:solidFill>
              <a:schemeClr val="tx1"/>
            </a:solidFill>
          </a:ln>
        </p:spPr>
      </p:pic>
    </p:spTree>
    <p:extLst>
      <p:ext uri="{BB962C8B-B14F-4D97-AF65-F5344CB8AC3E}">
        <p14:creationId xmlns:p14="http://schemas.microsoft.com/office/powerpoint/2010/main" val="253125706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Chemical Reactions</a:t>
            </a:r>
          </a:p>
        </p:txBody>
      </p:sp>
      <p:sp>
        <p:nvSpPr>
          <p:cNvPr id="20484" name="Rectangle 3"/>
          <p:cNvSpPr>
            <a:spLocks noGrp="1" noChangeArrowheads="1"/>
          </p:cNvSpPr>
          <p:nvPr>
            <p:ph idx="1"/>
          </p:nvPr>
        </p:nvSpPr>
        <p:spPr>
          <a:xfrm>
            <a:off x="1600200" y="1524000"/>
            <a:ext cx="8229600" cy="4525963"/>
          </a:xfrm>
        </p:spPr>
        <p:txBody>
          <a:bodyPr/>
          <a:lstStyle/>
          <a:p>
            <a:pPr eaLnBrk="1" hangingPunct="1">
              <a:buFont typeface="Arial" charset="0"/>
              <a:buNone/>
            </a:pPr>
            <a:r>
              <a:rPr lang="en-US" dirty="0" smtClean="0">
                <a:latin typeface="Calibri" charset="0"/>
                <a:ea typeface="ＭＳ Ｐゴシック" charset="0"/>
                <a:cs typeface="ＭＳ Ｐゴシック" charset="0"/>
              </a:rPr>
              <a:t>Separating the Ethanol Produced</a:t>
            </a:r>
            <a:endParaRPr lang="en-US" dirty="0">
              <a:latin typeface="Calibri" charset="0"/>
              <a:ea typeface="ＭＳ Ｐゴシック" charset="0"/>
              <a:cs typeface="ＭＳ Ｐゴシック" charset="0"/>
            </a:endParaRPr>
          </a:p>
          <a:p>
            <a:pPr lvl="1" eaLnBrk="1" hangingPunct="1">
              <a:buFont typeface="Arial" charset="0"/>
              <a:buNone/>
            </a:pPr>
            <a:r>
              <a:rPr lang="en-US" dirty="0">
                <a:latin typeface="Calibri" charset="0"/>
                <a:ea typeface="ＭＳ Ｐゴシック" charset="0"/>
                <a:cs typeface="ＭＳ Ｐゴシック" charset="0"/>
              </a:rPr>
              <a:t>Fermentation / </a:t>
            </a:r>
            <a:r>
              <a:rPr lang="en-US" dirty="0">
                <a:solidFill>
                  <a:srgbClr val="FF0000"/>
                </a:solidFill>
                <a:latin typeface="Calibri" charset="0"/>
                <a:ea typeface="ＭＳ Ｐゴシック" charset="0"/>
                <a:cs typeface="ＭＳ Ｐゴシック" charset="0"/>
              </a:rPr>
              <a:t>Distillation</a:t>
            </a:r>
            <a:r>
              <a:rPr lang="en-US" dirty="0">
                <a:latin typeface="Calibri" charset="0"/>
                <a:ea typeface="ＭＳ Ｐゴシック" charset="0"/>
                <a:cs typeface="ＭＳ Ｐゴシック" charset="0"/>
              </a:rPr>
              <a:t> </a:t>
            </a:r>
            <a:r>
              <a:rPr lang="en-US" sz="2000" dirty="0">
                <a:latin typeface="Calibri" charset="0"/>
                <a:ea typeface="ＭＳ Ｐゴシック" charset="0"/>
                <a:cs typeface="ＭＳ Ｐゴシック" charset="0"/>
              </a:rPr>
              <a:t>pp.63-67</a:t>
            </a:r>
          </a:p>
        </p:txBody>
      </p:sp>
      <p:graphicFrame>
        <p:nvGraphicFramePr>
          <p:cNvPr id="20482" name="Object 2"/>
          <p:cNvGraphicFramePr>
            <a:graphicFrameLocks/>
          </p:cNvGraphicFramePr>
          <p:nvPr/>
        </p:nvGraphicFramePr>
        <p:xfrm>
          <a:off x="8191500" y="6015038"/>
          <a:ext cx="698500" cy="681037"/>
        </p:xfrm>
        <a:graphic>
          <a:graphicData uri="http://schemas.openxmlformats.org/presentationml/2006/ole">
            <mc:AlternateContent xmlns:mc="http://schemas.openxmlformats.org/markup-compatibility/2006">
              <mc:Choice xmlns:v="urn:schemas-microsoft-com:vml" Requires="v">
                <p:oleObj spid="_x0000_s20528" name="Microsoft ClipArt Gallery" r:id="rId4" imgW="1574800" imgH="1612900" progId="">
                  <p:embed/>
                </p:oleObj>
              </mc:Choice>
              <mc:Fallback>
                <p:oleObj name="Microsoft ClipArt Gallery" r:id="rId4" imgW="1574800" imgH="1612900" progId="">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6015038"/>
                        <a:ext cx="698500" cy="68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048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2824163"/>
            <a:ext cx="762000" cy="19129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20486" name="Rectangle 5"/>
          <p:cNvSpPr>
            <a:spLocks noChangeArrowheads="1"/>
          </p:cNvSpPr>
          <p:nvPr/>
        </p:nvSpPr>
        <p:spPr bwMode="auto">
          <a:xfrm>
            <a:off x="1905000" y="5181600"/>
            <a:ext cx="541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i="1">
                <a:hlinkClick r:id="rId7"/>
              </a:rPr>
              <a:t>http://www.piney.com/BabNinkasi.html</a:t>
            </a:r>
            <a:r>
              <a:rPr lang="en-US" sz="2000"/>
              <a:t>) </a:t>
            </a:r>
          </a:p>
        </p:txBody>
      </p:sp>
      <p:sp>
        <p:nvSpPr>
          <p:cNvPr id="20487" name="TextBox 6"/>
          <p:cNvSpPr txBox="1">
            <a:spLocks noChangeArrowheads="1"/>
          </p:cNvSpPr>
          <p:nvPr/>
        </p:nvSpPr>
        <p:spPr bwMode="auto">
          <a:xfrm>
            <a:off x="2057400" y="4567238"/>
            <a:ext cx="4800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_________________________</a:t>
            </a:r>
          </a:p>
        </p:txBody>
      </p:sp>
      <p:sp>
        <p:nvSpPr>
          <p:cNvPr id="20488" name="Rectangle 8"/>
          <p:cNvSpPr>
            <a:spLocks noChangeArrowheads="1"/>
          </p:cNvSpPr>
          <p:nvPr/>
        </p:nvSpPr>
        <p:spPr bwMode="auto">
          <a:xfrm>
            <a:off x="3429000" y="1187450"/>
            <a:ext cx="1957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0000"/>
                </a:solidFill>
              </a:rPr>
              <a:t>To DO </a:t>
            </a:r>
            <a:r>
              <a:rPr lang="en-US" u="sng">
                <a:solidFill>
                  <a:srgbClr val="FF0000"/>
                </a:solidFill>
              </a:rPr>
              <a:t>Today</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1219200" y="1447800"/>
            <a:ext cx="8229600" cy="4525963"/>
          </a:xfrm>
        </p:spPr>
        <p:txBody>
          <a:bodyPr/>
          <a:lstStyle/>
          <a:p>
            <a:pPr eaLnBrk="1" hangingPunct="1">
              <a:buFont typeface="Arial" charset="0"/>
              <a:buNone/>
            </a:pPr>
            <a:r>
              <a:rPr lang="en-US">
                <a:latin typeface="Calibri" charset="0"/>
                <a:ea typeface="ＭＳ Ｐゴシック" charset="0"/>
                <a:cs typeface="ＭＳ Ｐゴシック" charset="0"/>
              </a:rPr>
              <a:t>Biological Reactions: Enzyme Catalysts</a:t>
            </a:r>
          </a:p>
          <a:p>
            <a:pPr lvl="1" eaLnBrk="1" hangingPunct="1">
              <a:buFont typeface="Arial" charset="0"/>
              <a:buNone/>
            </a:pPr>
            <a:r>
              <a:rPr lang="en-US">
                <a:latin typeface="Calibri" charset="0"/>
                <a:ea typeface="ＭＳ Ｐゴシック" charset="0"/>
                <a:cs typeface="ＭＳ Ｐゴシック" charset="0"/>
              </a:rPr>
              <a:t>Fermentation / </a:t>
            </a:r>
            <a:r>
              <a:rPr lang="en-US">
                <a:solidFill>
                  <a:srgbClr val="FF0000"/>
                </a:solidFill>
                <a:latin typeface="Calibri" charset="0"/>
                <a:ea typeface="ＭＳ Ｐゴシック" charset="0"/>
                <a:cs typeface="ＭＳ Ｐゴシック" charset="0"/>
              </a:rPr>
              <a:t>Distillation</a:t>
            </a:r>
            <a:endParaRPr lang="en-US" sz="2000">
              <a:latin typeface="Calibri" charset="0"/>
              <a:ea typeface="ＭＳ Ｐゴシック" charset="0"/>
              <a:cs typeface="ＭＳ Ｐゴシック" charset="0"/>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824163"/>
            <a:ext cx="762000" cy="1912937"/>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8" descr="Beer-Ninkasi-Dana Garves.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2800" y="87313"/>
            <a:ext cx="50800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4">
            <a:hlinkClick r:id="rId5"/>
          </p:cNvPr>
          <p:cNvSpPr>
            <a:spLocks noChangeArrowheads="1"/>
          </p:cNvSpPr>
          <p:nvPr/>
        </p:nvSpPr>
        <p:spPr bwMode="auto">
          <a:xfrm>
            <a:off x="381000" y="87313"/>
            <a:ext cx="838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t>http://chemconnections.org/general/chem108/Beer-Ninkasi-Dana%20Garves.pdf</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Screen Shot 2016-10-16 at 11.04.10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095375"/>
            <a:ext cx="8007350"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3"/>
          <p:cNvSpPr txBox="1">
            <a:spLocks noChangeArrowheads="1"/>
          </p:cNvSpPr>
          <p:nvPr/>
        </p:nvSpPr>
        <p:spPr bwMode="auto">
          <a:xfrm>
            <a:off x="1524000" y="228600"/>
            <a:ext cx="6248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i="1">
                <a:solidFill>
                  <a:srgbClr val="FF0000"/>
                </a:solidFill>
              </a:rPr>
              <a:t>Energy: Heat: Enthalpy (ΔH)</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228600"/>
            <a:ext cx="3810000" cy="1162050"/>
          </a:xfrm>
        </p:spPr>
        <p:txBody>
          <a:bodyPr/>
          <a:lstStyle/>
          <a:p>
            <a:r>
              <a:rPr lang="en-US" sz="3200">
                <a:latin typeface="Arial" charset="0"/>
                <a:ea typeface="ＭＳ Ｐゴシック" charset="0"/>
                <a:cs typeface="ＭＳ Ｐゴシック" charset="0"/>
              </a:rPr>
              <a:t>Distillation</a:t>
            </a:r>
          </a:p>
        </p:txBody>
      </p:sp>
      <p:pic>
        <p:nvPicPr>
          <p:cNvPr id="28675" name="Picture 3" descr="Picture 20.png">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524000"/>
            <a:ext cx="53340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3"/>
          <p:cNvSpPr txBox="1">
            <a:spLocks noChangeArrowheads="1"/>
          </p:cNvSpPr>
          <p:nvPr/>
        </p:nvSpPr>
        <p:spPr bwMode="auto">
          <a:xfrm>
            <a:off x="1447800" y="5638800"/>
            <a:ext cx="65579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a:latin typeface="Arial Narrow" charset="0"/>
              </a:rPr>
              <a:t>Oil Refining:</a:t>
            </a:r>
            <a:r>
              <a:rPr lang="en-US" dirty="0">
                <a:latin typeface="Arial Narrow" charset="0"/>
              </a:rPr>
              <a:t> </a:t>
            </a:r>
          </a:p>
          <a:p>
            <a:pPr algn="ctr" eaLnBrk="1" hangingPunct="1"/>
            <a:r>
              <a:rPr lang="en-US" dirty="0">
                <a:latin typeface="Times New Roman" charset="0"/>
                <a:hlinkClick r:id="rId4"/>
              </a:rPr>
              <a:t>http://science.howstuffworks.com/oil-refining4.htm</a:t>
            </a:r>
            <a:endParaRPr lang="en-US" dirty="0">
              <a:latin typeface="Times New Roman" charset="0"/>
            </a:endParaRPr>
          </a:p>
        </p:txBody>
      </p:sp>
      <p:sp>
        <p:nvSpPr>
          <p:cNvPr id="28677" name="Rectangle 5">
            <a:hlinkClick r:id="rId5"/>
          </p:cNvPr>
          <p:cNvSpPr>
            <a:spLocks noChangeArrowheads="1"/>
          </p:cNvSpPr>
          <p:nvPr/>
        </p:nvSpPr>
        <p:spPr bwMode="auto">
          <a:xfrm>
            <a:off x="4114800" y="80645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t>http://chemconnections.org/general/movies/html-swf/oil-refining.swf</a:t>
            </a:r>
          </a:p>
        </p:txBody>
      </p:sp>
      <p:pic>
        <p:nvPicPr>
          <p:cNvPr id="28678" name="Picture 6" descr="Screen Shot 2017-10-09 at 5.12.14 P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28800" y="361950"/>
            <a:ext cx="6705600" cy="1162050"/>
          </a:xfrm>
        </p:spPr>
        <p:txBody>
          <a:bodyPr/>
          <a:lstStyle/>
          <a:p>
            <a:r>
              <a:rPr lang="en-US" sz="3200" dirty="0" smtClean="0">
                <a:latin typeface="Arial" charset="0"/>
                <a:ea typeface="ＭＳ Ｐゴシック" charset="0"/>
                <a:cs typeface="ＭＳ Ｐゴシック" charset="0"/>
              </a:rPr>
              <a:t>Distillation</a:t>
            </a:r>
            <a:endParaRPr lang="en-US" sz="3200" dirty="0">
              <a:latin typeface="Arial" charset="0"/>
              <a:ea typeface="ＭＳ Ｐゴシック" charset="0"/>
              <a:cs typeface="ＭＳ Ｐゴシック" charset="0"/>
            </a:endParaRPr>
          </a:p>
        </p:txBody>
      </p:sp>
      <p:pic>
        <p:nvPicPr>
          <p:cNvPr id="38915"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9" descr="Screen Shot 2017-10-09 at 5.58.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143000"/>
            <a:ext cx="37719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4"/>
          <p:cNvSpPr txBox="1">
            <a:spLocks noChangeArrowheads="1"/>
          </p:cNvSpPr>
          <p:nvPr/>
        </p:nvSpPr>
        <p:spPr bwMode="auto">
          <a:xfrm>
            <a:off x="3276600" y="2590800"/>
            <a:ext cx="5486400" cy="19389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Doing:</a:t>
            </a:r>
          </a:p>
          <a:p>
            <a:pPr eaLnBrk="1" hangingPunct="1"/>
            <a:r>
              <a:rPr lang="en-US" dirty="0"/>
              <a:t>Laboratory Manual Fermentation-Distillation Procedure pp. 63-64; </a:t>
            </a:r>
            <a:endParaRPr lang="en-US" dirty="0" smtClean="0"/>
          </a:p>
          <a:p>
            <a:pPr eaLnBrk="1" hangingPunct="1"/>
            <a:endParaRPr lang="en-US" dirty="0">
              <a:solidFill>
                <a:srgbClr val="FF0000"/>
              </a:solidFill>
            </a:endParaRPr>
          </a:p>
          <a:p>
            <a:pPr eaLnBrk="1" hangingPunct="1"/>
            <a:endParaRPr lang="en-US" dirty="0">
              <a:solidFill>
                <a:srgbClr val="FF0000"/>
              </a:solidFill>
            </a:endParaRPr>
          </a:p>
        </p:txBody>
      </p:sp>
    </p:spTree>
    <p:extLst>
      <p:ext uri="{BB962C8B-B14F-4D97-AF65-F5344CB8AC3E}">
        <p14:creationId xmlns:p14="http://schemas.microsoft.com/office/powerpoint/2010/main" val="36802879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Screen Shot 2016-10-16 at 10.57.02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092200"/>
            <a:ext cx="80645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19600" y="3886200"/>
            <a:ext cx="3124200" cy="461665"/>
          </a:xfrm>
          <a:prstGeom prst="rect">
            <a:avLst/>
          </a:prstGeom>
          <a:noFill/>
        </p:spPr>
        <p:txBody>
          <a:bodyPr wrap="square" rtlCol="0">
            <a:spAutoFit/>
          </a:bodyPr>
          <a:lstStyle/>
          <a:p>
            <a:r>
              <a:rPr lang="en-US" dirty="0" smtClean="0">
                <a:solidFill>
                  <a:srgbClr val="FF0000"/>
                </a:solidFill>
              </a:rPr>
              <a:t>A) endothermic</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19200" y="228600"/>
            <a:ext cx="7772400" cy="1162050"/>
          </a:xfrm>
          <a:noFill/>
        </p:spPr>
        <p:txBody>
          <a:bodyPr anchor="ctr"/>
          <a:lstStyle/>
          <a:p>
            <a:pPr eaLnBrk="1" hangingPunct="1"/>
            <a:r>
              <a:rPr lang="en-US">
                <a:latin typeface="Times" charset="0"/>
                <a:ea typeface="ＭＳ Ｐゴシック" charset="0"/>
                <a:cs typeface="ＭＳ Ｐゴシック" charset="0"/>
              </a:rPr>
              <a:t>Water : </a:t>
            </a:r>
            <a:r>
              <a:rPr lang="ja-JP" altLang="en-US" sz="4000">
                <a:latin typeface="Times" charset="0"/>
                <a:ea typeface="ＭＳ Ｐゴシック" charset="0"/>
                <a:cs typeface="ＭＳ Ｐゴシック" charset="0"/>
              </a:rPr>
              <a:t>“</a:t>
            </a:r>
            <a:r>
              <a:rPr lang="en-US" altLang="ja-JP" sz="4000">
                <a:latin typeface="Times" charset="0"/>
                <a:ea typeface="ＭＳ Ｐゴシック" charset="0"/>
                <a:cs typeface="ＭＳ Ｐゴシック" charset="0"/>
              </a:rPr>
              <a:t>The Universal</a:t>
            </a:r>
            <a:r>
              <a:rPr lang="ja-JP" altLang="en-US" sz="4000">
                <a:latin typeface="Times" charset="0"/>
                <a:ea typeface="ＭＳ Ｐゴシック" charset="0"/>
                <a:cs typeface="ＭＳ Ｐゴシック" charset="0"/>
              </a:rPr>
              <a:t>”</a:t>
            </a:r>
            <a:r>
              <a:rPr lang="en-US" altLang="ja-JP" sz="4000">
                <a:latin typeface="Times" charset="0"/>
                <a:ea typeface="ＭＳ Ｐゴシック" charset="0"/>
                <a:cs typeface="ＭＳ Ｐゴシック" charset="0"/>
              </a:rPr>
              <a:t> Solvent</a:t>
            </a:r>
            <a:endParaRPr lang="en-US" sz="4000">
              <a:latin typeface="Times" charset="0"/>
              <a:ea typeface="ＭＳ Ｐゴシック" charset="0"/>
              <a:cs typeface="ＭＳ Ｐゴシック" charset="0"/>
            </a:endParaRPr>
          </a:p>
        </p:txBody>
      </p:sp>
      <p:pic>
        <p:nvPicPr>
          <p:cNvPr id="21509" name="Picture 5" descr="FG14_01.JPG                                                    0000741ECorwin                         B6D524B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447800"/>
            <a:ext cx="36830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066800" y="1219200"/>
            <a:ext cx="7467600" cy="4724400"/>
            <a:chOff x="1066800" y="1219200"/>
            <a:chExt cx="7467600" cy="4724400"/>
          </a:xfrm>
        </p:grpSpPr>
        <p:pic>
          <p:nvPicPr>
            <p:cNvPr id="21510" name="Picture 6" descr="FG14_01-01.JPG                                                 0000741ECorwin                         B6D524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057400"/>
              <a:ext cx="5181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7"/>
            <p:cNvSpPr txBox="1">
              <a:spLocks noChangeArrowheads="1"/>
            </p:cNvSpPr>
            <p:nvPr/>
          </p:nvSpPr>
          <p:spPr bwMode="auto">
            <a:xfrm>
              <a:off x="1066800" y="1219200"/>
              <a:ext cx="7467600" cy="83099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ltLang="ja-JP" dirty="0" smtClean="0"/>
                <a:t>The ethanol product is </a:t>
              </a:r>
              <a:r>
                <a:rPr lang="en-US" altLang="ja-JP" b="1" dirty="0" smtClean="0">
                  <a:solidFill>
                    <a:schemeClr val="tx2">
                      <a:lumMod val="60000"/>
                      <a:lumOff val="40000"/>
                    </a:schemeClr>
                  </a:solidFill>
                </a:rPr>
                <a:t>miscible</a:t>
              </a:r>
              <a:r>
                <a:rPr lang="en-US" altLang="ja-JP" b="1" dirty="0" smtClean="0"/>
                <a:t> </a:t>
              </a:r>
              <a:r>
                <a:rPr lang="en-US" altLang="ja-JP" dirty="0" smtClean="0"/>
                <a:t>in water and both vaporize when the solution is distilled.</a:t>
              </a:r>
              <a:endParaRPr lang="en-US" dirty="0"/>
            </a:p>
          </p:txBody>
        </p:sp>
      </p:grpSp>
      <p:sp>
        <p:nvSpPr>
          <p:cNvPr id="3" name="TextBox 2"/>
          <p:cNvSpPr txBox="1"/>
          <p:nvPr/>
        </p:nvSpPr>
        <p:spPr>
          <a:xfrm>
            <a:off x="3581400" y="3436203"/>
            <a:ext cx="1905000" cy="830997"/>
          </a:xfrm>
          <a:prstGeom prst="rect">
            <a:avLst/>
          </a:prstGeom>
          <a:solidFill>
            <a:schemeClr val="tx2">
              <a:lumMod val="60000"/>
              <a:lumOff val="40000"/>
            </a:schemeClr>
          </a:solidFill>
        </p:spPr>
        <p:txBody>
          <a:bodyPr wrap="square" rtlCol="0">
            <a:spAutoFit/>
          </a:bodyPr>
          <a:lstStyle/>
          <a:p>
            <a:endParaRPr lang="en-US" dirty="0" smtClean="0"/>
          </a:p>
          <a:p>
            <a:endParaRPr lang="en-US" dirty="0"/>
          </a:p>
        </p:txBody>
      </p:sp>
      <p:pic>
        <p:nvPicPr>
          <p:cNvPr id="4" name="Picture 3" descr="Screen Shot 2018-11-05 at 8.07.2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3581400"/>
            <a:ext cx="914400" cy="607246"/>
          </a:xfrm>
          <a:prstGeom prst="rect">
            <a:avLst/>
          </a:prstGeom>
        </p:spPr>
      </p:pic>
      <p:sp>
        <p:nvSpPr>
          <p:cNvPr id="5" name="TextBox 4"/>
          <p:cNvSpPr txBox="1"/>
          <p:nvPr/>
        </p:nvSpPr>
        <p:spPr>
          <a:xfrm>
            <a:off x="3048000" y="5562600"/>
            <a:ext cx="1752600" cy="457200"/>
          </a:xfrm>
          <a:prstGeom prst="rect">
            <a:avLst/>
          </a:prstGeom>
          <a:solidFill>
            <a:schemeClr val="bg1"/>
          </a:solidFill>
        </p:spPr>
        <p:txBody>
          <a:bodyPr wrap="square" rtlCol="0">
            <a:spAutoFit/>
          </a:bodyPr>
          <a:lstStyle/>
          <a:p>
            <a:endParaRPr lang="en-US" dirty="0"/>
          </a:p>
        </p:txBody>
      </p:sp>
      <p:sp>
        <p:nvSpPr>
          <p:cNvPr id="11" name="TextBox 10"/>
          <p:cNvSpPr txBox="1"/>
          <p:nvPr/>
        </p:nvSpPr>
        <p:spPr>
          <a:xfrm>
            <a:off x="4038600" y="1981200"/>
            <a:ext cx="1752600"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2559721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828800" y="361950"/>
            <a:ext cx="6705600" cy="1162050"/>
          </a:xfrm>
        </p:spPr>
        <p:txBody>
          <a:bodyPr/>
          <a:lstStyle/>
          <a:p>
            <a:r>
              <a:rPr lang="en-US" sz="3200">
                <a:latin typeface="Arial" charset="0"/>
                <a:ea typeface="ＭＳ Ｐゴシック" charset="0"/>
                <a:cs typeface="ＭＳ Ｐゴシック" charset="0"/>
              </a:rPr>
              <a:t>Theoretical &amp; Percent Yield</a:t>
            </a:r>
          </a:p>
        </p:txBody>
      </p:sp>
      <p:sp>
        <p:nvSpPr>
          <p:cNvPr id="29699" name="Rectangle 5">
            <a:hlinkClick r:id="rId2"/>
          </p:cNvPr>
          <p:cNvSpPr>
            <a:spLocks noChangeArrowheads="1"/>
          </p:cNvSpPr>
          <p:nvPr/>
        </p:nvSpPr>
        <p:spPr bwMode="auto">
          <a:xfrm>
            <a:off x="3276600" y="1244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/general/movies/html-</a:t>
            </a:r>
            <a:r>
              <a:rPr lang="en-US" sz="1600" dirty="0" err="1"/>
              <a:t>swf</a:t>
            </a:r>
            <a:r>
              <a:rPr lang="en-US" sz="1600" dirty="0"/>
              <a:t>/oil-</a:t>
            </a:r>
            <a:r>
              <a:rPr lang="en-US" sz="1600" dirty="0" err="1"/>
              <a:t>refining.swf</a:t>
            </a:r>
            <a:endParaRPr lang="en-US" sz="1600" dirty="0"/>
          </a:p>
        </p:txBody>
      </p:sp>
      <p:pic>
        <p:nvPicPr>
          <p:cNvPr id="29700" name="Picture 6" descr="Screen Shot 2017-10-09 at 5.12.1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Screen Shot 2017-10-09 at 5.15.13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828800"/>
            <a:ext cx="59118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8" descr="Screen Shot 2017-10-09 at 5.17.44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4876800"/>
            <a:ext cx="41148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9"/>
          <p:cNvSpPr txBox="1">
            <a:spLocks noChangeArrowheads="1"/>
          </p:cNvSpPr>
          <p:nvPr/>
        </p:nvSpPr>
        <p:spPr bwMode="auto">
          <a:xfrm>
            <a:off x="2971800" y="3810000"/>
            <a:ext cx="5911850" cy="193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
        <p:nvSpPr>
          <p:cNvPr id="2" name="TextBox 1"/>
          <p:cNvSpPr txBox="1"/>
          <p:nvPr/>
        </p:nvSpPr>
        <p:spPr>
          <a:xfrm>
            <a:off x="3276600" y="3886200"/>
            <a:ext cx="5257800" cy="2616101"/>
          </a:xfrm>
          <a:prstGeom prst="rect">
            <a:avLst/>
          </a:prstGeom>
          <a:noFill/>
        </p:spPr>
        <p:txBody>
          <a:bodyPr wrap="square" rtlCol="0">
            <a:spAutoFit/>
          </a:bodyPr>
          <a:lstStyle/>
          <a:p>
            <a:pPr algn="ctr"/>
            <a:r>
              <a:rPr lang="en-US" sz="2000" i="1" dirty="0" smtClean="0">
                <a:solidFill>
                  <a:srgbClr val="990000"/>
                </a:solidFill>
              </a:rPr>
              <a:t>The ethanol produced in the fermentation is  distilled along with the water used. The liquid collected is ethanol  mixed in with the water, which is the solvent. The amount dissolved will be calculated by experimentally determining the solution’s density.</a:t>
            </a:r>
          </a:p>
          <a:p>
            <a:pPr algn="ctr"/>
            <a:endParaRPr lang="en-US" sz="2000" i="1" dirty="0" smtClean="0">
              <a:solidFill>
                <a:srgbClr val="990000"/>
              </a:solidFill>
            </a:endParaRPr>
          </a:p>
          <a:p>
            <a:pPr algn="ctr"/>
            <a:r>
              <a:rPr lang="en-US" i="1" dirty="0" smtClean="0">
                <a:solidFill>
                  <a:srgbClr val="0000FF"/>
                </a:solidFill>
              </a:rPr>
              <a:t>What is a solution’s concentration?</a:t>
            </a:r>
            <a:endParaRPr lang="en-US" i="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noFill/>
        </p:spPr>
        <p:txBody>
          <a:bodyPr/>
          <a:lstStyle/>
          <a:p>
            <a:pPr eaLnBrk="1" hangingPunct="1"/>
            <a:r>
              <a:rPr lang="en-US">
                <a:latin typeface="Times" charset="0"/>
                <a:ea typeface="ＭＳ Ｐゴシック" charset="0"/>
                <a:cs typeface="ＭＳ Ｐゴシック" charset="0"/>
              </a:rPr>
              <a:t>Solution Concentrations</a:t>
            </a:r>
          </a:p>
        </p:txBody>
      </p:sp>
      <p:graphicFrame>
        <p:nvGraphicFramePr>
          <p:cNvPr id="31747"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90150" name="Equation" r:id="rId4" imgW="215900" imgH="165100" progId="Equation.3">
                  <p:embed/>
                </p:oleObj>
              </mc:Choice>
              <mc:Fallback>
                <p:oleObj name="Equation" r:id="rId4" imgW="215900" imgH="165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Rectangle 3"/>
          <p:cNvSpPr/>
          <p:nvPr/>
        </p:nvSpPr>
        <p:spPr>
          <a:xfrm>
            <a:off x="1104900" y="1390472"/>
            <a:ext cx="7277100" cy="830997"/>
          </a:xfrm>
          <a:prstGeom prst="rect">
            <a:avLst/>
          </a:prstGeom>
        </p:spPr>
        <p:txBody>
          <a:bodyPr wrap="square">
            <a:spAutoFit/>
          </a:bodyPr>
          <a:lstStyle/>
          <a:p>
            <a:pPr algn="ctr" eaLnBrk="1" hangingPunct="1">
              <a:buClr>
                <a:schemeClr val="tx1"/>
              </a:buClr>
            </a:pPr>
            <a:r>
              <a:rPr lang="en-US" altLang="ja-JP" dirty="0" smtClean="0">
                <a:latin typeface="Helvetica" charset="0"/>
              </a:rPr>
              <a:t> Concentration </a:t>
            </a:r>
            <a:r>
              <a:rPr lang="en-US" altLang="ja-JP" dirty="0">
                <a:latin typeface="Helvetica" charset="0"/>
              </a:rPr>
              <a:t>is a</a:t>
            </a:r>
            <a:r>
              <a:rPr lang="en-US" altLang="ja-JP" dirty="0" smtClean="0">
                <a:latin typeface="Helvetica" charset="0"/>
              </a:rPr>
              <a:t> </a:t>
            </a:r>
            <a:r>
              <a:rPr lang="en-US" altLang="ja-JP" dirty="0">
                <a:latin typeface="Helvetica" charset="0"/>
              </a:rPr>
              <a:t>measure of the amount of solute dissolved. </a:t>
            </a:r>
          </a:p>
        </p:txBody>
      </p:sp>
      <p:pic>
        <p:nvPicPr>
          <p:cNvPr id="5" name="Picture 4" descr="Screen Shot 2018-10-30 at 3.36.22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800" y="2362200"/>
            <a:ext cx="6629400" cy="4142165"/>
          </a:xfrm>
          <a:prstGeom prst="rect">
            <a:avLst/>
          </a:prstGeom>
        </p:spPr>
      </p:pic>
      <p:sp>
        <p:nvSpPr>
          <p:cNvPr id="2" name="TextBox 1"/>
          <p:cNvSpPr txBox="1"/>
          <p:nvPr/>
        </p:nvSpPr>
        <p:spPr>
          <a:xfrm>
            <a:off x="2971800" y="3655367"/>
            <a:ext cx="3124200" cy="1200328"/>
          </a:xfrm>
          <a:prstGeom prst="rect">
            <a:avLst/>
          </a:prstGeom>
          <a:solidFill>
            <a:schemeClr val="accent1">
              <a:lumMod val="40000"/>
              <a:lumOff val="60000"/>
              <a:alpha val="25000"/>
            </a:schemeClr>
          </a:solidFill>
        </p:spPr>
        <p:txBody>
          <a:bodyPr wrap="square" rtlCol="0">
            <a:spAutoFit/>
          </a:bodyPr>
          <a:lstStyle/>
          <a:p>
            <a:endParaRPr lang="en-US" dirty="0" smtClean="0"/>
          </a:p>
          <a:p>
            <a:endParaRPr lang="en-US" dirty="0"/>
          </a:p>
          <a:p>
            <a:endParaRPr lang="en-US" dirty="0"/>
          </a:p>
        </p:txBody>
      </p:sp>
      <p:sp>
        <p:nvSpPr>
          <p:cNvPr id="7" name="TextBox 6"/>
          <p:cNvSpPr txBox="1"/>
          <p:nvPr/>
        </p:nvSpPr>
        <p:spPr>
          <a:xfrm>
            <a:off x="2971800" y="2433935"/>
            <a:ext cx="3124200" cy="461665"/>
          </a:xfrm>
          <a:prstGeom prst="rect">
            <a:avLst/>
          </a:prstGeom>
          <a:solidFill>
            <a:schemeClr val="accent1">
              <a:lumMod val="40000"/>
              <a:lumOff val="60000"/>
              <a:alpha val="25000"/>
            </a:schemeClr>
          </a:solidFill>
        </p:spPr>
        <p:txBody>
          <a:bodyPr wrap="square" rtlCol="0">
            <a:spAutoFit/>
          </a:bodyPr>
          <a:lstStyle/>
          <a:p>
            <a:endParaRPr lang="en-US" dirty="0" smtClean="0"/>
          </a:p>
        </p:txBody>
      </p:sp>
    </p:spTree>
    <p:extLst>
      <p:ext uri="{BB962C8B-B14F-4D97-AF65-F5344CB8AC3E}">
        <p14:creationId xmlns:p14="http://schemas.microsoft.com/office/powerpoint/2010/main" val="27790493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noFill/>
        </p:spPr>
        <p:txBody>
          <a:bodyPr/>
          <a:lstStyle/>
          <a:p>
            <a:pPr eaLnBrk="1" hangingPunct="1"/>
            <a:r>
              <a:rPr lang="en-US" dirty="0">
                <a:latin typeface="Times" charset="0"/>
                <a:ea typeface="ＭＳ Ｐゴシック" charset="0"/>
                <a:cs typeface="ＭＳ Ｐゴシック" charset="0"/>
              </a:rPr>
              <a:t>Solution </a:t>
            </a:r>
            <a:r>
              <a:rPr lang="en-US" dirty="0" smtClean="0">
                <a:latin typeface="Times" charset="0"/>
                <a:ea typeface="ＭＳ Ｐゴシック" charset="0"/>
                <a:cs typeface="ＭＳ Ｐゴシック" charset="0"/>
              </a:rPr>
              <a:t>Concentrations</a:t>
            </a:r>
            <a:endParaRPr lang="en-US" dirty="0">
              <a:latin typeface="Times" charset="0"/>
              <a:ea typeface="ＭＳ Ｐゴシック" charset="0"/>
              <a:cs typeface="ＭＳ Ｐゴシック" charset="0"/>
            </a:endParaRPr>
          </a:p>
        </p:txBody>
      </p:sp>
      <p:sp>
        <p:nvSpPr>
          <p:cNvPr id="26627" name="Rectangle 3"/>
          <p:cNvSpPr>
            <a:spLocks noGrp="1" noChangeArrowheads="1"/>
          </p:cNvSpPr>
          <p:nvPr>
            <p:ph idx="1"/>
          </p:nvPr>
        </p:nvSpPr>
        <p:spPr>
          <a:xfrm>
            <a:off x="914400" y="3276600"/>
            <a:ext cx="7766050" cy="1345497"/>
          </a:xfrm>
          <a:ln cap="flat">
            <a:solidFill>
              <a:schemeClr val="tx1"/>
            </a:solidFill>
          </a:ln>
        </p:spPr>
        <p:txBody>
          <a:bodyPr>
            <a:spAutoFit/>
          </a:bodyPr>
          <a:lstStyle/>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An important relationship is </a:t>
            </a:r>
            <a:r>
              <a:rPr lang="en-US" sz="2400" b="1" dirty="0">
                <a:solidFill>
                  <a:srgbClr val="000587"/>
                </a:solidFill>
                <a:latin typeface="Helvetica" charset="0"/>
                <a:ea typeface="ＭＳ Ｐゴシック" charset="0"/>
                <a:cs typeface="ＭＳ Ｐゴシック" charset="0"/>
              </a:rPr>
              <a:t>M x </a:t>
            </a:r>
            <a:r>
              <a:rPr lang="en-US" sz="2400" b="1" dirty="0" err="1">
                <a:solidFill>
                  <a:srgbClr val="000587"/>
                </a:solidFill>
                <a:latin typeface="Helvetica" charset="0"/>
                <a:ea typeface="ＭＳ Ｐゴシック" charset="0"/>
                <a:cs typeface="ＭＳ Ｐゴシック" charset="0"/>
              </a:rPr>
              <a:t>V</a:t>
            </a:r>
            <a:r>
              <a:rPr lang="en-US" sz="2400" baseline="-25000" dirty="0" err="1">
                <a:solidFill>
                  <a:srgbClr val="000587"/>
                </a:solidFill>
                <a:latin typeface="Helvetica" charset="0"/>
                <a:ea typeface="ＭＳ Ｐゴシック" charset="0"/>
                <a:cs typeface="ＭＳ Ｐゴシック" charset="0"/>
              </a:rPr>
              <a:t>solution</a:t>
            </a:r>
            <a:r>
              <a:rPr lang="en-US" sz="2400" b="1" dirty="0">
                <a:solidFill>
                  <a:srgbClr val="000587"/>
                </a:solidFill>
                <a:latin typeface="Helvetica" charset="0"/>
                <a:ea typeface="ＭＳ Ｐゴシック" charset="0"/>
                <a:cs typeface="ＭＳ Ｐゴシック" charset="0"/>
              </a:rPr>
              <a:t>= </a:t>
            </a:r>
            <a:r>
              <a:rPr lang="en-US" sz="2400" b="1" dirty="0" err="1">
                <a:solidFill>
                  <a:srgbClr val="000587"/>
                </a:solidFill>
                <a:latin typeface="Helvetica" charset="0"/>
                <a:ea typeface="ＭＳ Ｐゴシック" charset="0"/>
                <a:cs typeface="ＭＳ Ｐゴシック" charset="0"/>
              </a:rPr>
              <a:t>mol</a:t>
            </a:r>
            <a:endParaRPr lang="en-US" sz="2400" dirty="0">
              <a:solidFill>
                <a:srgbClr val="000587"/>
              </a:solidFill>
              <a:latin typeface="Helvetica" charset="0"/>
              <a:ea typeface="ＭＳ Ｐゴシック" charset="0"/>
              <a:cs typeface="ＭＳ Ｐゴシック" charset="0"/>
            </a:endParaRPr>
          </a:p>
          <a:p>
            <a:pPr eaLnBrk="1" hangingPunct="1">
              <a:buFontTx/>
              <a:buNone/>
            </a:pPr>
            <a:r>
              <a:rPr lang="en-US" sz="2800" dirty="0">
                <a:latin typeface="Helvetica" charset="0"/>
                <a:ea typeface="ＭＳ Ｐゴシック" charset="0"/>
                <a:cs typeface="ＭＳ Ｐゴシック" charset="0"/>
              </a:rPr>
              <a:t>	</a:t>
            </a:r>
            <a:r>
              <a:rPr lang="en-US" sz="2800" dirty="0" smtClean="0">
                <a:latin typeface="Helvetica" charset="0"/>
                <a:ea typeface="ＭＳ Ｐゴシック" charset="0"/>
                <a:cs typeface="ＭＳ Ｐゴシック" charset="0"/>
              </a:rPr>
              <a:t>It </a:t>
            </a:r>
            <a:r>
              <a:rPr lang="en-US" sz="2400" dirty="0" smtClean="0">
                <a:latin typeface="Helvetica" charset="0"/>
                <a:ea typeface="ＭＳ Ｐゴシック" charset="0"/>
                <a:cs typeface="ＭＳ Ｐゴシック" charset="0"/>
              </a:rPr>
              <a:t>is used </a:t>
            </a:r>
            <a:r>
              <a:rPr lang="en-US" sz="2400" dirty="0">
                <a:latin typeface="Helvetica" charset="0"/>
                <a:ea typeface="ＭＳ Ｐゴシック" charset="0"/>
                <a:cs typeface="ＭＳ Ｐゴシック" charset="0"/>
              </a:rPr>
              <a:t>directly in mass calculations of chemical </a:t>
            </a:r>
            <a:r>
              <a:rPr lang="en-US" sz="2400" dirty="0" smtClean="0">
                <a:latin typeface="Helvetica" charset="0"/>
                <a:ea typeface="ＭＳ Ｐゴシック" charset="0"/>
                <a:cs typeface="ＭＳ Ｐゴシック" charset="0"/>
              </a:rPr>
              <a:t>reactions</a:t>
            </a:r>
            <a:r>
              <a:rPr lang="en-US" sz="2400" dirty="0">
                <a:latin typeface="Helvetica" charset="0"/>
                <a:ea typeface="ＭＳ Ｐゴシック" charset="0"/>
                <a:cs typeface="ＭＳ Ｐゴシック" charset="0"/>
              </a:rPr>
              <a:t> </a:t>
            </a:r>
            <a:r>
              <a:rPr lang="en-US" sz="2400" dirty="0" smtClean="0">
                <a:latin typeface="Helvetica" charset="0"/>
                <a:ea typeface="ＭＳ Ｐゴシック" charset="0"/>
                <a:cs typeface="ＭＳ Ｐゴシック" charset="0"/>
              </a:rPr>
              <a:t>and in the dilutions of solutions.</a:t>
            </a:r>
            <a:endParaRPr lang="en-US" sz="2400" dirty="0">
              <a:latin typeface="Helvetica" charset="0"/>
              <a:ea typeface="ＭＳ Ｐゴシック" charset="0"/>
              <a:cs typeface="ＭＳ Ｐゴシック" charset="0"/>
            </a:endParaRPr>
          </a:p>
        </p:txBody>
      </p:sp>
      <p:graphicFrame>
        <p:nvGraphicFramePr>
          <p:cNvPr id="33794" name="Object 2"/>
          <p:cNvGraphicFramePr>
            <a:graphicFrameLocks/>
          </p:cNvGraphicFramePr>
          <p:nvPr/>
        </p:nvGraphicFramePr>
        <p:xfrm>
          <a:off x="8153400" y="5715000"/>
          <a:ext cx="990600" cy="1143000"/>
        </p:xfrm>
        <a:graphic>
          <a:graphicData uri="http://schemas.openxmlformats.org/presentationml/2006/ole">
            <mc:AlternateContent xmlns:mc="http://schemas.openxmlformats.org/markup-compatibility/2006">
              <mc:Choice xmlns:v="urn:schemas-microsoft-com:vml" Requires="v">
                <p:oleObj spid="_x0000_s108561" r:id="rId4" imgW="1549400" imgH="1587500" progId="MS_ClipArt_Gallery">
                  <p:embed/>
                </p:oleObj>
              </mc:Choice>
              <mc:Fallback>
                <p:oleObj r:id="rId4" imgW="1549400" imgH="1587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5715000"/>
                        <a:ext cx="990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3795"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108562"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Rectangle 4"/>
          <p:cNvSpPr/>
          <p:nvPr/>
        </p:nvSpPr>
        <p:spPr>
          <a:xfrm>
            <a:off x="1752600" y="1676400"/>
            <a:ext cx="5943600" cy="461665"/>
          </a:xfrm>
          <a:prstGeom prst="rect">
            <a:avLst/>
          </a:prstGeom>
        </p:spPr>
        <p:txBody>
          <a:bodyPr wrap="square">
            <a:spAutoFit/>
          </a:bodyPr>
          <a:lstStyle/>
          <a:p>
            <a:r>
              <a:rPr lang="en-US" dirty="0">
                <a:solidFill>
                  <a:srgbClr val="CC3300"/>
                </a:solidFill>
                <a:latin typeface="Helvetica" charset="0"/>
              </a:rPr>
              <a:t>Molarity (M) = </a:t>
            </a:r>
            <a:r>
              <a:rPr lang="en-US" dirty="0" smtClean="0">
                <a:solidFill>
                  <a:srgbClr val="CC3300"/>
                </a:solidFill>
                <a:latin typeface="Helvetica" charset="0"/>
              </a:rPr>
              <a:t>moles </a:t>
            </a:r>
            <a:r>
              <a:rPr lang="en-US" dirty="0">
                <a:solidFill>
                  <a:srgbClr val="CC3300"/>
                </a:solidFill>
                <a:latin typeface="Helvetica" charset="0"/>
              </a:rPr>
              <a:t>solute / </a:t>
            </a:r>
            <a:r>
              <a:rPr lang="en-US" dirty="0" err="1" smtClean="0">
                <a:solidFill>
                  <a:srgbClr val="AC5E21"/>
                </a:solidFill>
                <a:latin typeface="Helvetica" charset="0"/>
              </a:rPr>
              <a:t>Liter</a:t>
            </a:r>
            <a:r>
              <a:rPr lang="en-US" baseline="-25000" dirty="0" err="1" smtClean="0">
                <a:solidFill>
                  <a:srgbClr val="AC5E21"/>
                </a:solidFill>
                <a:latin typeface="Helvetica" charset="0"/>
              </a:rPr>
              <a:t>solution</a:t>
            </a:r>
            <a:endParaRPr lang="en-US" dirty="0">
              <a:solidFill>
                <a:srgbClr val="AC5E21"/>
              </a:solidFill>
            </a:endParaRPr>
          </a:p>
        </p:txBody>
      </p:sp>
      <p:sp>
        <p:nvSpPr>
          <p:cNvPr id="14" name="Rectangle 13"/>
          <p:cNvSpPr/>
          <p:nvPr/>
        </p:nvSpPr>
        <p:spPr>
          <a:xfrm>
            <a:off x="1752600" y="2438400"/>
            <a:ext cx="6629400" cy="461665"/>
          </a:xfrm>
          <a:prstGeom prst="rect">
            <a:avLst/>
          </a:prstGeom>
        </p:spPr>
        <p:txBody>
          <a:bodyPr wrap="square">
            <a:spAutoFit/>
          </a:bodyPr>
          <a:lstStyle/>
          <a:p>
            <a:r>
              <a:rPr lang="en-US" b="1" dirty="0" err="1" smtClean="0">
                <a:solidFill>
                  <a:srgbClr val="000587"/>
                </a:solidFill>
                <a:latin typeface="Helvetica" charset="0"/>
              </a:rPr>
              <a:t>mol</a:t>
            </a:r>
            <a:r>
              <a:rPr lang="en-US" b="1" dirty="0" smtClean="0">
                <a:solidFill>
                  <a:srgbClr val="000587"/>
                </a:solidFill>
                <a:latin typeface="Helvetica" charset="0"/>
              </a:rPr>
              <a:t> =</a:t>
            </a:r>
            <a:r>
              <a:rPr lang="en-US" dirty="0" smtClean="0">
                <a:solidFill>
                  <a:srgbClr val="000587"/>
                </a:solidFill>
                <a:latin typeface="Helvetica" charset="0"/>
              </a:rPr>
              <a:t>  </a:t>
            </a:r>
            <a:r>
              <a:rPr lang="en-US" dirty="0" smtClean="0">
                <a:solidFill>
                  <a:srgbClr val="CC3300"/>
                </a:solidFill>
                <a:latin typeface="Helvetica" charset="0"/>
              </a:rPr>
              <a:t>(</a:t>
            </a:r>
            <a:r>
              <a:rPr lang="en-US" dirty="0" err="1" smtClean="0">
                <a:solidFill>
                  <a:srgbClr val="CC3300"/>
                </a:solidFill>
                <a:latin typeface="Helvetica" charset="0"/>
              </a:rPr>
              <a:t>mol</a:t>
            </a:r>
            <a:r>
              <a:rPr lang="en-US" dirty="0" smtClean="0">
                <a:solidFill>
                  <a:srgbClr val="CC3300"/>
                </a:solidFill>
                <a:latin typeface="Helvetica" charset="0"/>
              </a:rPr>
              <a:t> </a:t>
            </a:r>
            <a:r>
              <a:rPr lang="en-US" dirty="0">
                <a:solidFill>
                  <a:srgbClr val="CC3300"/>
                </a:solidFill>
                <a:latin typeface="Helvetica" charset="0"/>
              </a:rPr>
              <a:t>solute / </a:t>
            </a:r>
            <a:r>
              <a:rPr lang="en-US" dirty="0" err="1" smtClean="0">
                <a:solidFill>
                  <a:srgbClr val="AC5E21"/>
                </a:solidFill>
                <a:latin typeface="Helvetica" charset="0"/>
              </a:rPr>
              <a:t>Liter</a:t>
            </a:r>
            <a:r>
              <a:rPr lang="en-US" baseline="-25000" dirty="0" err="1" smtClean="0">
                <a:solidFill>
                  <a:srgbClr val="AC5E21"/>
                </a:solidFill>
                <a:latin typeface="Helvetica" charset="0"/>
              </a:rPr>
              <a:t>solution</a:t>
            </a:r>
            <a:r>
              <a:rPr lang="en-US" dirty="0" smtClean="0">
                <a:solidFill>
                  <a:srgbClr val="CC3300"/>
                </a:solidFill>
                <a:latin typeface="Helvetica" charset="0"/>
              </a:rPr>
              <a:t>) </a:t>
            </a:r>
            <a:r>
              <a:rPr lang="en-US" b="1" dirty="0" smtClean="0">
                <a:solidFill>
                  <a:srgbClr val="000587"/>
                </a:solidFill>
                <a:latin typeface="Helvetica" charset="0"/>
              </a:rPr>
              <a:t>x </a:t>
            </a:r>
            <a:r>
              <a:rPr lang="en-US" b="1" dirty="0" err="1" smtClean="0">
                <a:solidFill>
                  <a:srgbClr val="000587"/>
                </a:solidFill>
                <a:latin typeface="Helvetica" charset="0"/>
              </a:rPr>
              <a:t>Liter</a:t>
            </a:r>
            <a:r>
              <a:rPr lang="en-US" baseline="-25000" dirty="0" err="1" smtClean="0">
                <a:solidFill>
                  <a:srgbClr val="000587"/>
                </a:solidFill>
                <a:latin typeface="Helvetica" charset="0"/>
              </a:rPr>
              <a:t>solution</a:t>
            </a:r>
            <a:endParaRPr lang="en-US" dirty="0">
              <a:solidFill>
                <a:srgbClr val="AC5E21"/>
              </a:solidFill>
            </a:endParaRPr>
          </a:p>
        </p:txBody>
      </p:sp>
    </p:spTree>
    <p:extLst>
      <p:ext uri="{BB962C8B-B14F-4D97-AF65-F5344CB8AC3E}">
        <p14:creationId xmlns:p14="http://schemas.microsoft.com/office/powerpoint/2010/main" val="17648660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7">
                                            <p:bg/>
                                          </p:spTgt>
                                        </p:tgtEl>
                                        <p:attrNameLst>
                                          <p:attrName>style.visibility</p:attrName>
                                        </p:attrNameLst>
                                      </p:cBhvr>
                                      <p:to>
                                        <p:strVal val="visible"/>
                                      </p:to>
                                    </p:set>
                                    <p:anim calcmode="lin" valueType="num">
                                      <p:cBhvr additive="base">
                                        <p:cTn id="7" dur="500" fill="hold"/>
                                        <p:tgtEl>
                                          <p:spTgt spid="26627">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7">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 calcmode="lin" valueType="num">
                                      <p:cBhvr additive="base">
                                        <p:cTn id="13" dur="500" fill="hold"/>
                                        <p:tgtEl>
                                          <p:spTgt spid="2662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27">
                                            <p:txEl>
                                              <p:pRg st="1" end="1"/>
                                            </p:txEl>
                                          </p:spTgt>
                                        </p:tgtEl>
                                        <p:attrNameLst>
                                          <p:attrName>style.visibility</p:attrName>
                                        </p:attrNameLst>
                                      </p:cBhvr>
                                      <p:to>
                                        <p:strVal val="visible"/>
                                      </p:to>
                                    </p:set>
                                    <p:anim calcmode="lin" valueType="num">
                                      <p:cBhvr additive="base">
                                        <p:cTn id="19" dur="500" fill="hold"/>
                                        <p:tgtEl>
                                          <p:spTgt spid="2662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81000" y="381000"/>
            <a:ext cx="8382000" cy="1524000"/>
          </a:xfrm>
        </p:spPr>
        <p:txBody>
          <a:bodyPr/>
          <a:lstStyle/>
          <a:p>
            <a:r>
              <a:rPr lang="en-US" sz="4000" dirty="0">
                <a:solidFill>
                  <a:srgbClr val="000587"/>
                </a:solidFill>
                <a:latin typeface="Helvetica" charset="0"/>
              </a:rPr>
              <a:t>Seven Solutions Post Lab </a:t>
            </a:r>
            <a:r>
              <a:rPr lang="en-US" sz="4000" dirty="0" smtClean="0">
                <a:solidFill>
                  <a:srgbClr val="000587"/>
                </a:solidFill>
                <a:latin typeface="Helvetica" charset="0"/>
              </a:rPr>
              <a:t>Question</a:t>
            </a:r>
            <a:endParaRPr lang="en-US" sz="4000" dirty="0">
              <a:solidFill>
                <a:srgbClr val="000587"/>
              </a:solidFill>
              <a:latin typeface="Helvetica" charset="0"/>
              <a:hlinkClick r:id="rId3"/>
            </a:endParaRPr>
          </a:p>
        </p:txBody>
      </p:sp>
      <p:graphicFrame>
        <p:nvGraphicFramePr>
          <p:cNvPr id="38914" name="Object 2"/>
          <p:cNvGraphicFramePr>
            <a:graphicFrameLocks noChangeAspect="1"/>
          </p:cNvGraphicFramePr>
          <p:nvPr>
            <p:extLst>
              <p:ext uri="{D42A27DB-BD31-4B8C-83A1-F6EECF244321}">
                <p14:modId xmlns:p14="http://schemas.microsoft.com/office/powerpoint/2010/main" val="879404069"/>
              </p:ext>
            </p:extLst>
          </p:nvPr>
        </p:nvGraphicFramePr>
        <p:xfrm>
          <a:off x="1828800" y="2283959"/>
          <a:ext cx="6224588" cy="1404937"/>
        </p:xfrm>
        <a:graphic>
          <a:graphicData uri="http://schemas.openxmlformats.org/presentationml/2006/ole">
            <mc:AlternateContent xmlns:mc="http://schemas.openxmlformats.org/markup-compatibility/2006">
              <mc:Choice xmlns:v="urn:schemas-microsoft-com:vml" Requires="v">
                <p:oleObj spid="_x0000_s1039" name="Document" r:id="rId4" imgW="7670800" imgH="1638300" progId="Word.Document.8">
                  <p:embed/>
                </p:oleObj>
              </mc:Choice>
              <mc:Fallback>
                <p:oleObj name="Document" r:id="rId4" imgW="7670800" imgH="1638300" progId="Word.Document.8">
                  <p:embed/>
                  <p:pic>
                    <p:nvPicPr>
                      <p:cNvPr id="0" name=""/>
                      <p:cNvPicPr>
                        <a:picLocks noChangeAspect="1" noChangeArrowheads="1"/>
                      </p:cNvPicPr>
                      <p:nvPr/>
                    </p:nvPicPr>
                    <p:blipFill>
                      <a:blip r:embed="rId5"/>
                      <a:srcRect/>
                      <a:stretch>
                        <a:fillRect/>
                      </a:stretch>
                    </p:blipFill>
                    <p:spPr bwMode="auto">
                      <a:xfrm>
                        <a:off x="1828800" y="2283959"/>
                        <a:ext cx="6224588" cy="1404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8916" name="Rectangle 4"/>
          <p:cNvSpPr>
            <a:spLocks noChangeArrowheads="1"/>
          </p:cNvSpPr>
          <p:nvPr/>
        </p:nvSpPr>
        <p:spPr bwMode="auto">
          <a:xfrm>
            <a:off x="685800" y="10668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a:buClr>
                <a:schemeClr val="accent1"/>
              </a:buClr>
              <a:buSzPct val="70000"/>
            </a:pPr>
            <a:r>
              <a:rPr lang="en-US" sz="3200" b="1" i="1">
                <a:solidFill>
                  <a:srgbClr val="000680"/>
                </a:solidFill>
                <a:latin typeface="Times" charset="0"/>
              </a:rPr>
              <a:t>Solutions: molarity &amp; volume </a:t>
            </a:r>
            <a:r>
              <a:rPr lang="en-US" sz="3200" b="1" i="1">
                <a:solidFill>
                  <a:srgbClr val="000680"/>
                </a:solidFill>
                <a:latin typeface="Times" charset="0"/>
                <a:sym typeface="Symbol" charset="0"/>
              </a:rPr>
              <a:t></a:t>
            </a:r>
            <a:r>
              <a:rPr lang="en-US" sz="3200" b="1" i="1">
                <a:solidFill>
                  <a:srgbClr val="000680"/>
                </a:solidFill>
                <a:latin typeface="Times" charset="0"/>
              </a:rPr>
              <a:t> mass</a:t>
            </a:r>
          </a:p>
        </p:txBody>
      </p:sp>
      <p:sp>
        <p:nvSpPr>
          <p:cNvPr id="38917" name="Rectangle 19">
            <a:hlinkClick r:id="rId6"/>
          </p:cNvPr>
          <p:cNvSpPr>
            <a:spLocks noChangeArrowheads="1"/>
          </p:cNvSpPr>
          <p:nvPr/>
        </p:nvSpPr>
        <p:spPr bwMode="auto">
          <a:xfrm>
            <a:off x="457200" y="392668"/>
            <a:ext cx="830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smtClean="0">
                <a:solidFill>
                  <a:srgbClr val="000587"/>
                </a:solidFill>
                <a:latin typeface="Helvetica" charset="0"/>
              </a:rPr>
              <a:t>http</a:t>
            </a:r>
            <a:r>
              <a:rPr lang="en-US" sz="1800" dirty="0">
                <a:solidFill>
                  <a:srgbClr val="000587"/>
                </a:solidFill>
                <a:latin typeface="Helvetica" charset="0"/>
              </a:rPr>
              <a:t>://</a:t>
            </a:r>
            <a:r>
              <a:rPr lang="en-US" sz="1800" dirty="0" err="1">
                <a:solidFill>
                  <a:srgbClr val="000587"/>
                </a:solidFill>
                <a:latin typeface="Helvetica" charset="0"/>
              </a:rPr>
              <a:t>chemconnections.org</a:t>
            </a:r>
            <a:r>
              <a:rPr lang="en-US" sz="1800" dirty="0">
                <a:solidFill>
                  <a:srgbClr val="000587"/>
                </a:solidFill>
                <a:latin typeface="Helvetica" charset="0"/>
              </a:rPr>
              <a:t>/general/chem120/solutions-mixes.108.html</a:t>
            </a:r>
          </a:p>
        </p:txBody>
      </p:sp>
      <p:grpSp>
        <p:nvGrpSpPr>
          <p:cNvPr id="6" name="Group 11"/>
          <p:cNvGrpSpPr>
            <a:grpSpLocks/>
          </p:cNvGrpSpPr>
          <p:nvPr/>
        </p:nvGrpSpPr>
        <p:grpSpPr bwMode="auto">
          <a:xfrm>
            <a:off x="811213" y="3352802"/>
            <a:ext cx="7850185" cy="1653060"/>
            <a:chOff x="527" y="2733"/>
            <a:chExt cx="4945" cy="1553"/>
          </a:xfrm>
        </p:grpSpPr>
        <p:sp>
          <p:nvSpPr>
            <p:cNvPr id="9" name="Rectangle 16"/>
            <p:cNvSpPr>
              <a:spLocks noChangeArrowheads="1"/>
            </p:cNvSpPr>
            <p:nvPr/>
          </p:nvSpPr>
          <p:spPr bwMode="auto">
            <a:xfrm>
              <a:off x="527" y="2733"/>
              <a:ext cx="761"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dirty="0">
                  <a:solidFill>
                    <a:srgbClr val="519EC1"/>
                  </a:solidFill>
                  <a:latin typeface="Arial" charset="0"/>
                </a:rPr>
                <a:t>Volume</a:t>
              </a:r>
              <a:endParaRPr lang="en-US" dirty="0">
                <a:latin typeface="Times" charset="0"/>
              </a:endParaRPr>
            </a:p>
          </p:txBody>
        </p:sp>
        <p:sp>
          <p:nvSpPr>
            <p:cNvPr id="10" name="Rectangle 17"/>
            <p:cNvSpPr>
              <a:spLocks noChangeArrowheads="1"/>
            </p:cNvSpPr>
            <p:nvPr/>
          </p:nvSpPr>
          <p:spPr bwMode="auto">
            <a:xfrm>
              <a:off x="1347" y="2733"/>
              <a:ext cx="228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(L) times concentration</a:t>
              </a:r>
              <a:endParaRPr lang="en-US">
                <a:latin typeface="Times" charset="0"/>
              </a:endParaRPr>
            </a:p>
          </p:txBody>
        </p:sp>
        <p:sp>
          <p:nvSpPr>
            <p:cNvPr id="11" name="Rectangle 18"/>
            <p:cNvSpPr>
              <a:spLocks noChangeArrowheads="1"/>
            </p:cNvSpPr>
            <p:nvPr/>
          </p:nvSpPr>
          <p:spPr bwMode="auto">
            <a:xfrm>
              <a:off x="3689" y="2733"/>
              <a:ext cx="134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a:solidFill>
                    <a:srgbClr val="519EC1"/>
                  </a:solidFill>
                  <a:latin typeface="Arial" charset="0"/>
                </a:rPr>
                <a:t>(mol/L) gives </a:t>
              </a:r>
              <a:endParaRPr lang="en-US">
                <a:latin typeface="Times" charset="0"/>
              </a:endParaRPr>
            </a:p>
          </p:txBody>
        </p:sp>
        <p:sp>
          <p:nvSpPr>
            <p:cNvPr id="12" name="Rectangle 19"/>
            <p:cNvSpPr>
              <a:spLocks noChangeArrowheads="1"/>
            </p:cNvSpPr>
            <p:nvPr/>
          </p:nvSpPr>
          <p:spPr bwMode="auto">
            <a:xfrm>
              <a:off x="527" y="3072"/>
              <a:ext cx="4945"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sz="2800" dirty="0">
                  <a:solidFill>
                    <a:srgbClr val="519EC1"/>
                  </a:solidFill>
                  <a:latin typeface="Arial" charset="0"/>
                </a:rPr>
                <a:t>moles. </a:t>
              </a:r>
              <a:r>
                <a:rPr lang="en-US" sz="2800" b="1" dirty="0">
                  <a:solidFill>
                    <a:srgbClr val="000587"/>
                  </a:solidFill>
                  <a:latin typeface="Helvetica" charset="0"/>
                </a:rPr>
                <a:t>M x </a:t>
              </a:r>
              <a:r>
                <a:rPr lang="en-US" sz="2800" b="1" dirty="0" err="1">
                  <a:solidFill>
                    <a:srgbClr val="000587"/>
                  </a:solidFill>
                  <a:latin typeface="Helvetica" charset="0"/>
                </a:rPr>
                <a:t>V</a:t>
              </a:r>
              <a:r>
                <a:rPr lang="en-US" sz="2800" baseline="-25000" dirty="0" err="1">
                  <a:solidFill>
                    <a:srgbClr val="000587"/>
                  </a:solidFill>
                  <a:latin typeface="Helvetica" charset="0"/>
                </a:rPr>
                <a:t>solution</a:t>
              </a:r>
              <a:r>
                <a:rPr lang="en-US" sz="2800" b="1" dirty="0">
                  <a:solidFill>
                    <a:srgbClr val="000587"/>
                  </a:solidFill>
                  <a:latin typeface="Helvetica" charset="0"/>
                </a:rPr>
                <a:t>= </a:t>
              </a:r>
              <a:r>
                <a:rPr lang="en-US" sz="2800" b="1" dirty="0" err="1">
                  <a:solidFill>
                    <a:srgbClr val="000587"/>
                  </a:solidFill>
                  <a:latin typeface="Helvetica" charset="0"/>
                </a:rPr>
                <a:t>mol</a:t>
              </a:r>
              <a:endParaRPr lang="en-US" sz="2800" dirty="0">
                <a:solidFill>
                  <a:srgbClr val="000587"/>
                </a:solidFill>
                <a:latin typeface="Helvetica" charset="0"/>
              </a:endParaRPr>
            </a:p>
            <a:p>
              <a:r>
                <a:rPr lang="en-US" sz="2800" dirty="0" smtClean="0">
                  <a:solidFill>
                    <a:srgbClr val="519EC1"/>
                  </a:solidFill>
                  <a:latin typeface="Arial" charset="0"/>
                </a:rPr>
                <a:t>Moles </a:t>
              </a:r>
              <a:r>
                <a:rPr lang="en-US" sz="2800" dirty="0">
                  <a:solidFill>
                    <a:srgbClr val="519EC1"/>
                  </a:solidFill>
                  <a:latin typeface="Arial" charset="0"/>
                </a:rPr>
                <a:t>are then converted to </a:t>
              </a:r>
              <a:r>
                <a:rPr lang="en-US" sz="2800" dirty="0" smtClean="0">
                  <a:solidFill>
                    <a:srgbClr val="519EC1"/>
                  </a:solidFill>
                  <a:latin typeface="Arial" charset="0"/>
                </a:rPr>
                <a:t>grams multiplying by the molar mass</a:t>
              </a:r>
              <a:r>
                <a:rPr lang="en-US" sz="2800" dirty="0" smtClean="0">
                  <a:solidFill>
                    <a:srgbClr val="519EC1"/>
                  </a:solidFill>
                  <a:latin typeface="Arial" charset="0"/>
                </a:rPr>
                <a:t>. </a:t>
              </a:r>
              <a:endParaRPr lang="en-US" dirty="0">
                <a:solidFill>
                  <a:srgbClr val="000587"/>
                </a:solidFill>
                <a:latin typeface="Helvetica" charset="0"/>
              </a:endParaRPr>
            </a:p>
          </p:txBody>
        </p:sp>
      </p:grpSp>
      <p:sp>
        <p:nvSpPr>
          <p:cNvPr id="13" name="Rectangle 13"/>
          <p:cNvSpPr>
            <a:spLocks noChangeArrowheads="1"/>
          </p:cNvSpPr>
          <p:nvPr/>
        </p:nvSpPr>
        <p:spPr bwMode="auto">
          <a:xfrm>
            <a:off x="8001000" y="5962068"/>
            <a:ext cx="990600" cy="28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800" dirty="0">
                <a:solidFill>
                  <a:srgbClr val="519EC1"/>
                </a:solidFill>
                <a:latin typeface="Arial" charset="0"/>
              </a:rPr>
              <a:t>5.11 g</a:t>
            </a:r>
            <a:endParaRPr lang="en-US" dirty="0">
              <a:latin typeface="Times" charset="0"/>
            </a:endParaRPr>
          </a:p>
        </p:txBody>
      </p:sp>
      <p:sp>
        <p:nvSpPr>
          <p:cNvPr id="2" name="Rectangle 1"/>
          <p:cNvSpPr/>
          <p:nvPr/>
        </p:nvSpPr>
        <p:spPr>
          <a:xfrm>
            <a:off x="372157" y="5200472"/>
            <a:ext cx="8104186" cy="1200328"/>
          </a:xfrm>
          <a:prstGeom prst="rect">
            <a:avLst/>
          </a:prstGeom>
        </p:spPr>
        <p:txBody>
          <a:bodyPr wrap="square">
            <a:spAutoFit/>
          </a:bodyPr>
          <a:lstStyle/>
          <a:p>
            <a:r>
              <a:rPr lang="fr-FR" b="1" dirty="0" smtClean="0"/>
              <a:t>0.250 M = </a:t>
            </a:r>
            <a:r>
              <a:rPr lang="fr-FR" b="1" dirty="0" smtClean="0">
                <a:solidFill>
                  <a:srgbClr val="3366FF"/>
                </a:solidFill>
              </a:rPr>
              <a:t>0.250 mol/L</a:t>
            </a:r>
            <a:r>
              <a:rPr lang="fr-FR" b="1" dirty="0" smtClean="0"/>
              <a:t>; </a:t>
            </a:r>
            <a:r>
              <a:rPr lang="fr-FR" b="1" dirty="0" err="1" smtClean="0"/>
              <a:t>Molar</a:t>
            </a:r>
            <a:r>
              <a:rPr lang="fr-FR" b="1" dirty="0" smtClean="0"/>
              <a:t> Mass </a:t>
            </a:r>
            <a:r>
              <a:rPr lang="fr-FR" b="1" dirty="0" err="1" smtClean="0"/>
              <a:t>NaCl</a:t>
            </a:r>
            <a:r>
              <a:rPr lang="fr-FR" b="1" dirty="0" smtClean="0"/>
              <a:t> = 58.4 g/mol</a:t>
            </a:r>
          </a:p>
          <a:p>
            <a:endParaRPr lang="fr-FR" b="1" dirty="0" smtClean="0"/>
          </a:p>
          <a:p>
            <a:r>
              <a:rPr lang="fr-FR" b="1" dirty="0" smtClean="0"/>
              <a:t>350.mL x 1 L/1000 </a:t>
            </a:r>
            <a:r>
              <a:rPr lang="fr-FR" b="1" dirty="0" err="1" smtClean="0"/>
              <a:t>mL</a:t>
            </a:r>
            <a:r>
              <a:rPr lang="fr-FR" b="1" dirty="0" smtClean="0"/>
              <a:t> x </a:t>
            </a:r>
            <a:r>
              <a:rPr lang="fr-FR" b="1" dirty="0">
                <a:solidFill>
                  <a:srgbClr val="3366FF"/>
                </a:solidFill>
              </a:rPr>
              <a:t>0.250 mol/</a:t>
            </a:r>
            <a:r>
              <a:rPr lang="fr-FR" b="1" dirty="0" smtClean="0">
                <a:solidFill>
                  <a:srgbClr val="3366FF"/>
                </a:solidFill>
              </a:rPr>
              <a:t>L</a:t>
            </a:r>
            <a:r>
              <a:rPr lang="fr-FR" b="1" dirty="0" smtClean="0"/>
              <a:t> x 58.4 g </a:t>
            </a:r>
            <a:r>
              <a:rPr lang="fr-FR" b="1" dirty="0"/>
              <a:t>/</a:t>
            </a:r>
            <a:r>
              <a:rPr lang="fr-FR" b="1" dirty="0" smtClean="0"/>
              <a:t> mol =</a:t>
            </a:r>
            <a:endParaRPr lang="fr-FR" b="1" dirty="0"/>
          </a:p>
        </p:txBody>
      </p:sp>
    </p:spTree>
    <p:extLst>
      <p:ext uri="{BB962C8B-B14F-4D97-AF65-F5344CB8AC3E}">
        <p14:creationId xmlns:p14="http://schemas.microsoft.com/office/powerpoint/2010/main" val="4123561193"/>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81000" y="381000"/>
            <a:ext cx="8382000" cy="1524000"/>
          </a:xfrm>
        </p:spPr>
        <p:txBody>
          <a:bodyPr/>
          <a:lstStyle/>
          <a:p>
            <a:r>
              <a:rPr lang="en-US" sz="4000" dirty="0">
                <a:solidFill>
                  <a:srgbClr val="000587"/>
                </a:solidFill>
                <a:latin typeface="Helvetica" charset="0"/>
              </a:rPr>
              <a:t>Seven Solutions Post Lab </a:t>
            </a:r>
            <a:r>
              <a:rPr lang="en-US" sz="4000" dirty="0" smtClean="0">
                <a:solidFill>
                  <a:srgbClr val="000587"/>
                </a:solidFill>
                <a:latin typeface="Helvetica" charset="0"/>
              </a:rPr>
              <a:t>Question</a:t>
            </a:r>
            <a:endParaRPr lang="en-US" sz="4000" dirty="0">
              <a:solidFill>
                <a:srgbClr val="000587"/>
              </a:solidFill>
              <a:latin typeface="Helvetica" charset="0"/>
              <a:hlinkClick r:id="rId2"/>
            </a:endParaRPr>
          </a:p>
        </p:txBody>
      </p:sp>
      <p:sp>
        <p:nvSpPr>
          <p:cNvPr id="38916" name="Rectangle 4"/>
          <p:cNvSpPr>
            <a:spLocks noChangeArrowheads="1"/>
          </p:cNvSpPr>
          <p:nvPr/>
        </p:nvSpPr>
        <p:spPr bwMode="auto">
          <a:xfrm>
            <a:off x="685800" y="1066800"/>
            <a:ext cx="777240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b"/>
          <a:lstStyle/>
          <a:p>
            <a:pPr algn="ctr">
              <a:buClr>
                <a:schemeClr val="accent1"/>
              </a:buClr>
              <a:buSzPct val="70000"/>
            </a:pPr>
            <a:r>
              <a:rPr lang="en-US" sz="3200" b="1" i="1" dirty="0">
                <a:solidFill>
                  <a:srgbClr val="000680"/>
                </a:solidFill>
                <a:latin typeface="Times" charset="0"/>
              </a:rPr>
              <a:t>Solutions: molarity &amp; volume </a:t>
            </a:r>
            <a:r>
              <a:rPr lang="en-US" sz="3200" b="1" i="1" dirty="0">
                <a:solidFill>
                  <a:srgbClr val="000680"/>
                </a:solidFill>
                <a:latin typeface="Times" charset="0"/>
                <a:sym typeface="Symbol" charset="0"/>
              </a:rPr>
              <a:t></a:t>
            </a:r>
            <a:r>
              <a:rPr lang="en-US" sz="3200" b="1" i="1" dirty="0">
                <a:solidFill>
                  <a:srgbClr val="000680"/>
                </a:solidFill>
                <a:latin typeface="Times" charset="0"/>
              </a:rPr>
              <a:t> mass</a:t>
            </a:r>
          </a:p>
        </p:txBody>
      </p:sp>
      <p:sp>
        <p:nvSpPr>
          <p:cNvPr id="38917" name="Rectangle 19">
            <a:hlinkClick r:id="rId3"/>
          </p:cNvPr>
          <p:cNvSpPr>
            <a:spLocks noChangeArrowheads="1"/>
          </p:cNvSpPr>
          <p:nvPr/>
        </p:nvSpPr>
        <p:spPr bwMode="auto">
          <a:xfrm>
            <a:off x="457200" y="392668"/>
            <a:ext cx="830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800" dirty="0" smtClean="0">
                <a:solidFill>
                  <a:srgbClr val="000587"/>
                </a:solidFill>
                <a:latin typeface="Helvetica" charset="0"/>
              </a:rPr>
              <a:t>http</a:t>
            </a:r>
            <a:r>
              <a:rPr lang="en-US" sz="1800" dirty="0">
                <a:solidFill>
                  <a:srgbClr val="000587"/>
                </a:solidFill>
                <a:latin typeface="Helvetica" charset="0"/>
              </a:rPr>
              <a:t>://</a:t>
            </a:r>
            <a:r>
              <a:rPr lang="en-US" sz="1800" dirty="0" err="1">
                <a:solidFill>
                  <a:srgbClr val="000587"/>
                </a:solidFill>
                <a:latin typeface="Helvetica" charset="0"/>
              </a:rPr>
              <a:t>chemconnections.org</a:t>
            </a:r>
            <a:r>
              <a:rPr lang="en-US" sz="1800" dirty="0">
                <a:solidFill>
                  <a:srgbClr val="000587"/>
                </a:solidFill>
                <a:latin typeface="Helvetica" charset="0"/>
              </a:rPr>
              <a:t>/general/chem120/solutions-mixes.108.html</a:t>
            </a:r>
          </a:p>
        </p:txBody>
      </p:sp>
      <p:sp>
        <p:nvSpPr>
          <p:cNvPr id="2" name="Rectangle 1"/>
          <p:cNvSpPr/>
          <p:nvPr/>
        </p:nvSpPr>
        <p:spPr>
          <a:xfrm>
            <a:off x="658814" y="4057472"/>
            <a:ext cx="8104186" cy="1200328"/>
          </a:xfrm>
          <a:prstGeom prst="rect">
            <a:avLst/>
          </a:prstGeom>
        </p:spPr>
        <p:txBody>
          <a:bodyPr wrap="square">
            <a:spAutoFit/>
          </a:bodyPr>
          <a:lstStyle/>
          <a:p>
            <a:pPr algn="ctr"/>
            <a:r>
              <a:rPr lang="fr-FR" b="1" dirty="0" smtClean="0"/>
              <a:t>5.9 M = </a:t>
            </a:r>
            <a:r>
              <a:rPr lang="fr-FR" b="1" dirty="0" smtClean="0">
                <a:solidFill>
                  <a:srgbClr val="3366FF"/>
                </a:solidFill>
              </a:rPr>
              <a:t>5.9 mol/L</a:t>
            </a:r>
            <a:r>
              <a:rPr lang="fr-FR" b="1" dirty="0" smtClean="0"/>
              <a:t>; </a:t>
            </a:r>
            <a:r>
              <a:rPr lang="fr-FR" b="1" dirty="0" err="1" smtClean="0"/>
              <a:t>Molar</a:t>
            </a:r>
            <a:r>
              <a:rPr lang="fr-FR" b="1" dirty="0" smtClean="0"/>
              <a:t> Mass </a:t>
            </a:r>
            <a:r>
              <a:rPr lang="fr-FR" b="1" dirty="0" err="1" smtClean="0"/>
              <a:t>NaCl</a:t>
            </a:r>
            <a:r>
              <a:rPr lang="fr-FR" b="1" dirty="0" smtClean="0"/>
              <a:t> = 58.4 g/mol</a:t>
            </a:r>
          </a:p>
          <a:p>
            <a:endParaRPr lang="fr-FR" b="1" dirty="0" smtClean="0"/>
          </a:p>
          <a:p>
            <a:pPr algn="ctr"/>
            <a:r>
              <a:rPr lang="fr-FR" b="1" dirty="0" smtClean="0"/>
              <a:t>? L x </a:t>
            </a:r>
            <a:r>
              <a:rPr lang="fr-FR" b="1" dirty="0" smtClean="0">
                <a:solidFill>
                  <a:srgbClr val="3366FF"/>
                </a:solidFill>
              </a:rPr>
              <a:t>5.9 </a:t>
            </a:r>
            <a:r>
              <a:rPr lang="fr-FR" b="1" dirty="0">
                <a:solidFill>
                  <a:srgbClr val="3366FF"/>
                </a:solidFill>
              </a:rPr>
              <a:t>mol/</a:t>
            </a:r>
            <a:r>
              <a:rPr lang="fr-FR" b="1" dirty="0" smtClean="0">
                <a:solidFill>
                  <a:srgbClr val="3366FF"/>
                </a:solidFill>
              </a:rPr>
              <a:t>L</a:t>
            </a:r>
            <a:r>
              <a:rPr lang="fr-FR" b="1" dirty="0" smtClean="0"/>
              <a:t> x 58.4 g </a:t>
            </a:r>
            <a:r>
              <a:rPr lang="fr-FR" b="1" dirty="0"/>
              <a:t>/</a:t>
            </a:r>
            <a:r>
              <a:rPr lang="fr-FR" b="1" dirty="0" smtClean="0"/>
              <a:t> mol = 50.0 kg </a:t>
            </a:r>
            <a:r>
              <a:rPr lang="fr-FR" b="1" baseline="-25000" dirty="0" err="1" smtClean="0"/>
              <a:t>NaCl</a:t>
            </a:r>
            <a:endParaRPr lang="fr-FR" b="1" dirty="0"/>
          </a:p>
        </p:txBody>
      </p:sp>
      <p:sp>
        <p:nvSpPr>
          <p:cNvPr id="3" name="Rectangle 2"/>
          <p:cNvSpPr/>
          <p:nvPr/>
        </p:nvSpPr>
        <p:spPr>
          <a:xfrm>
            <a:off x="685800" y="2286000"/>
            <a:ext cx="7975598" cy="1569660"/>
          </a:xfrm>
          <a:prstGeom prst="rect">
            <a:avLst/>
          </a:prstGeom>
        </p:spPr>
        <p:txBody>
          <a:bodyPr wrap="square">
            <a:spAutoFit/>
          </a:bodyPr>
          <a:lstStyle/>
          <a:p>
            <a:r>
              <a:rPr lang="en-US" dirty="0"/>
              <a:t>If the maximum concentration of a saturated sodium chloride solution is 5.9M, how many liters of water</a:t>
            </a:r>
          </a:p>
          <a:p>
            <a:r>
              <a:rPr lang="en-US" dirty="0"/>
              <a:t>would a Peruvian salt farmer need to process in order to produce one 50.0 kilogram bag of salt. </a:t>
            </a:r>
          </a:p>
        </p:txBody>
      </p:sp>
    </p:spTree>
    <p:extLst>
      <p:ext uri="{BB962C8B-B14F-4D97-AF65-F5344CB8AC3E}">
        <p14:creationId xmlns:p14="http://schemas.microsoft.com/office/powerpoint/2010/main" val="166569130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4194" y="247472"/>
            <a:ext cx="4102806" cy="1200328"/>
          </a:xfrm>
          <a:prstGeom prst="rect">
            <a:avLst/>
          </a:prstGeom>
          <a:noFill/>
        </p:spPr>
        <p:txBody>
          <a:bodyPr wrap="none" rtlCol="0">
            <a:spAutoFit/>
          </a:bodyPr>
          <a:lstStyle/>
          <a:p>
            <a:pPr algn="ctr"/>
            <a:r>
              <a:rPr lang="en-US" dirty="0" smtClean="0"/>
              <a:t>7 Solutions Report</a:t>
            </a:r>
            <a:r>
              <a:rPr lang="en-US" dirty="0" smtClean="0">
                <a:solidFill>
                  <a:srgbClr val="FF0000"/>
                </a:solidFill>
              </a:rPr>
              <a:t> pp. 76-80 </a:t>
            </a:r>
            <a:endParaRPr lang="en-US" dirty="0" smtClean="0"/>
          </a:p>
          <a:p>
            <a:pPr algn="ctr"/>
            <a:r>
              <a:rPr lang="en-US" dirty="0" smtClean="0"/>
              <a:t> &amp; Post Lab Questions </a:t>
            </a:r>
            <a:br>
              <a:rPr lang="en-US" dirty="0" smtClean="0"/>
            </a:br>
            <a:r>
              <a:rPr lang="en-US" dirty="0" smtClean="0">
                <a:solidFill>
                  <a:srgbClr val="FF0000"/>
                </a:solidFill>
              </a:rPr>
              <a:t>Due Today </a:t>
            </a:r>
            <a:endParaRPr lang="en-US" dirty="0"/>
          </a:p>
        </p:txBody>
      </p:sp>
      <p:pic>
        <p:nvPicPr>
          <p:cNvPr id="3" name="Picture 2" descr="7-Solutions Post Lab for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963" y="1524000"/>
            <a:ext cx="3768437" cy="4876800"/>
          </a:xfrm>
          <a:prstGeom prst="rect">
            <a:avLst/>
          </a:prstGeom>
          <a:ln>
            <a:solidFill>
              <a:schemeClr val="tx1"/>
            </a:solidFill>
          </a:ln>
        </p:spPr>
      </p:pic>
    </p:spTree>
    <p:extLst>
      <p:ext uri="{BB962C8B-B14F-4D97-AF65-F5344CB8AC3E}">
        <p14:creationId xmlns:p14="http://schemas.microsoft.com/office/powerpoint/2010/main" val="4782459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noFill/>
        </p:spPr>
        <p:txBody>
          <a:bodyPr/>
          <a:lstStyle/>
          <a:p>
            <a:pPr eaLnBrk="1" hangingPunct="1"/>
            <a:r>
              <a:rPr lang="en-US">
                <a:latin typeface="Times" charset="0"/>
                <a:ea typeface="ＭＳ Ｐゴシック" charset="0"/>
                <a:cs typeface="ＭＳ Ｐゴシック" charset="0"/>
              </a:rPr>
              <a:t>Solution Concentrations</a:t>
            </a:r>
          </a:p>
        </p:txBody>
      </p:sp>
      <p:sp>
        <p:nvSpPr>
          <p:cNvPr id="24579" name="Rectangle 3"/>
          <p:cNvSpPr>
            <a:spLocks noGrp="1" noChangeArrowheads="1"/>
          </p:cNvSpPr>
          <p:nvPr>
            <p:ph idx="1"/>
          </p:nvPr>
        </p:nvSpPr>
        <p:spPr>
          <a:xfrm>
            <a:off x="457200" y="1981200"/>
            <a:ext cx="8686800" cy="2603790"/>
          </a:xfrm>
          <a:ln cap="flat">
            <a:solidFill>
              <a:schemeClr val="tx1"/>
            </a:solidFill>
          </a:ln>
        </p:spPr>
        <p:txBody>
          <a:bodyPr>
            <a:spAutoFit/>
          </a:bodyPr>
          <a:lstStyle/>
          <a:p>
            <a:pPr eaLnBrk="1" hangingPunct="1">
              <a:buClr>
                <a:schemeClr val="tx1"/>
              </a:buClr>
              <a:buFont typeface="Monotype Sorts" charset="0"/>
              <a:buChar char=""/>
            </a:pPr>
            <a:r>
              <a:rPr lang="en-US" sz="2400" dirty="0" smtClean="0">
                <a:latin typeface="Helvetica" charset="0"/>
                <a:ea typeface="ＭＳ Ｐゴシック" charset="0"/>
                <a:cs typeface="ＭＳ Ｐゴシック" charset="0"/>
              </a:rPr>
              <a:t>Concentration in mass percent is common.</a:t>
            </a:r>
            <a:endParaRPr lang="en-US" dirty="0">
              <a:latin typeface="Helvetica" charset="0"/>
              <a:ea typeface="ＭＳ Ｐゴシック" charset="0"/>
              <a:cs typeface="ＭＳ Ｐゴシック" charset="0"/>
            </a:endParaRPr>
          </a:p>
          <a:p>
            <a:pPr eaLnBrk="1" hangingPunct="1">
              <a:buFontTx/>
              <a:buNone/>
            </a:pPr>
            <a:r>
              <a:rPr lang="en-US" sz="2400" dirty="0">
                <a:solidFill>
                  <a:srgbClr val="CC3300"/>
                </a:solidFill>
                <a:latin typeface="Helvetica" charset="0"/>
                <a:ea typeface="ＭＳ Ｐゴシック" charset="0"/>
                <a:cs typeface="ＭＳ Ｐゴシック" charset="0"/>
              </a:rPr>
              <a:t>Mass % = Mass solute / [Mass solute + Mass solvent ] x100</a:t>
            </a:r>
            <a:endParaRPr lang="en-US" dirty="0">
              <a:solidFill>
                <a:srgbClr val="CC3300"/>
              </a:solidFill>
              <a:latin typeface="Helvetica" charset="0"/>
              <a:ea typeface="ＭＳ Ｐゴシック" charset="0"/>
              <a:cs typeface="ＭＳ Ｐゴシック" charset="0"/>
            </a:endParaRPr>
          </a:p>
          <a:p>
            <a:pPr eaLnBrk="1" hangingPunct="1">
              <a:buClr>
                <a:schemeClr val="tx1"/>
              </a:buClr>
              <a:buFont typeface="Monotype Sorts" charset="0"/>
              <a:buChar char=""/>
            </a:pPr>
            <a:r>
              <a:rPr lang="en-US" sz="2400" dirty="0">
                <a:latin typeface="Helvetica" charset="0"/>
                <a:ea typeface="ＭＳ Ｐゴシック" charset="0"/>
                <a:cs typeface="ＭＳ Ｐゴシック" charset="0"/>
              </a:rPr>
              <a:t>What is the mass % of 65.0 g of glucose dissolved in 135 g of water?</a:t>
            </a:r>
          </a:p>
          <a:p>
            <a:pPr eaLnBrk="1" hangingPunct="1">
              <a:buClr>
                <a:schemeClr val="tx1"/>
              </a:buClr>
              <a:buFont typeface="Monotype Sorts" charset="0"/>
              <a:buNone/>
            </a:pPr>
            <a:r>
              <a:rPr lang="en-US" sz="2400" dirty="0">
                <a:solidFill>
                  <a:srgbClr val="CC3300"/>
                </a:solidFill>
                <a:latin typeface="Helvetica" charset="0"/>
                <a:ea typeface="ＭＳ Ｐゴシック" charset="0"/>
                <a:cs typeface="ＭＳ Ｐゴシック" charset="0"/>
              </a:rPr>
              <a:t>		Mass % = </a:t>
            </a:r>
            <a:r>
              <a:rPr lang="en-US" sz="2400" dirty="0">
                <a:latin typeface="Helvetica" charset="0"/>
                <a:ea typeface="ＭＳ Ｐゴシック" charset="0"/>
                <a:cs typeface="ＭＳ Ｐゴシック" charset="0"/>
              </a:rPr>
              <a:t>65.0 g / [65.0 + 135]g x 100</a:t>
            </a:r>
          </a:p>
          <a:p>
            <a:pPr eaLnBrk="1" hangingPunct="1">
              <a:buClr>
                <a:schemeClr val="tx1"/>
              </a:buClr>
              <a:buFont typeface="Monotype Sorts" charset="0"/>
              <a:buNone/>
            </a:pPr>
            <a:r>
              <a:rPr lang="en-US" sz="2400" dirty="0">
                <a:latin typeface="Helvetica" charset="0"/>
                <a:ea typeface="ＭＳ Ｐゴシック" charset="0"/>
                <a:cs typeface="ＭＳ Ｐゴシック" charset="0"/>
              </a:rPr>
              <a:t>			   = 32.5 % </a:t>
            </a:r>
          </a:p>
        </p:txBody>
      </p:sp>
      <p:graphicFrame>
        <p:nvGraphicFramePr>
          <p:cNvPr id="31746" name="Object 2"/>
          <p:cNvGraphicFramePr>
            <a:graphicFrameLocks/>
          </p:cNvGraphicFramePr>
          <p:nvPr/>
        </p:nvGraphicFramePr>
        <p:xfrm>
          <a:off x="7315200" y="4876800"/>
          <a:ext cx="1549400" cy="1587500"/>
        </p:xfrm>
        <a:graphic>
          <a:graphicData uri="http://schemas.openxmlformats.org/presentationml/2006/ole">
            <mc:AlternateContent xmlns:mc="http://schemas.openxmlformats.org/markup-compatibility/2006">
              <mc:Choice xmlns:v="urn:schemas-microsoft-com:vml" Requires="v">
                <p:oleObj spid="_x0000_s99389" r:id="rId4" imgW="1549400" imgH="1587500" progId="MS_ClipArt_Gallery">
                  <p:embed/>
                </p:oleObj>
              </mc:Choice>
              <mc:Fallback>
                <p:oleObj r:id="rId4" imgW="1549400" imgH="1587500" progId="MS_ClipArt_Gallery">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876800"/>
                        <a:ext cx="1549400" cy="158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1747" name="Object 3"/>
          <p:cNvGraphicFramePr>
            <a:graphicFrameLocks/>
          </p:cNvGraphicFramePr>
          <p:nvPr/>
        </p:nvGraphicFramePr>
        <p:xfrm>
          <a:off x="1104900" y="1752600"/>
          <a:ext cx="215900" cy="165100"/>
        </p:xfrm>
        <a:graphic>
          <a:graphicData uri="http://schemas.openxmlformats.org/presentationml/2006/ole">
            <mc:AlternateContent xmlns:mc="http://schemas.openxmlformats.org/markup-compatibility/2006">
              <mc:Choice xmlns:v="urn:schemas-microsoft-com:vml" Requires="v">
                <p:oleObj spid="_x0000_s99390" name="Equation" r:id="rId6" imgW="215900" imgH="165100" progId="Equation.3">
                  <p:embed/>
                </p:oleObj>
              </mc:Choice>
              <mc:Fallback>
                <p:oleObj name="Equation" r:id="rId6" imgW="215900" imgH="165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900" y="1752600"/>
                        <a:ext cx="2159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5168043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9">
                                            <p:bg/>
                                          </p:spTgt>
                                        </p:tgtEl>
                                        <p:attrNameLst>
                                          <p:attrName>style.visibility</p:attrName>
                                        </p:attrNameLst>
                                      </p:cBhvr>
                                      <p:to>
                                        <p:strVal val="visible"/>
                                      </p:to>
                                    </p:set>
                                    <p:anim calcmode="lin" valueType="num">
                                      <p:cBhvr additive="base">
                                        <p:cTn id="7" dur="500" fill="hold"/>
                                        <p:tgtEl>
                                          <p:spTgt spid="2457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9">
                                            <p:txEl>
                                              <p:pRg st="0" end="0"/>
                                            </p:txEl>
                                          </p:spTgt>
                                        </p:tgtEl>
                                        <p:attrNameLst>
                                          <p:attrName>style.visibility</p:attrName>
                                        </p:attrNameLst>
                                      </p:cBhvr>
                                      <p:to>
                                        <p:strVal val="visible"/>
                                      </p:to>
                                    </p:set>
                                    <p:anim calcmode="lin" valueType="num">
                                      <p:cBhvr additive="base">
                                        <p:cTn id="13"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9">
                                            <p:txEl>
                                              <p:pRg st="1" end="1"/>
                                            </p:txEl>
                                          </p:spTgt>
                                        </p:tgtEl>
                                        <p:attrNameLst>
                                          <p:attrName>style.visibility</p:attrName>
                                        </p:attrNameLst>
                                      </p:cBhvr>
                                      <p:to>
                                        <p:strVal val="visible"/>
                                      </p:to>
                                    </p:set>
                                    <p:anim calcmode="lin" valueType="num">
                                      <p:cBhvr additive="base">
                                        <p:cTn id="19"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xEl>
                                              <p:pRg st="2" end="2"/>
                                            </p:txEl>
                                          </p:spTgt>
                                        </p:tgtEl>
                                        <p:attrNameLst>
                                          <p:attrName>style.visibility</p:attrName>
                                        </p:attrNameLst>
                                      </p:cBhvr>
                                      <p:to>
                                        <p:strVal val="visible"/>
                                      </p:to>
                                    </p:set>
                                    <p:anim calcmode="lin" valueType="num">
                                      <p:cBhvr additive="base">
                                        <p:cTn id="25"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9">
                                            <p:txEl>
                                              <p:pRg st="3" end="3"/>
                                            </p:txEl>
                                          </p:spTgt>
                                        </p:tgtEl>
                                        <p:attrNameLst>
                                          <p:attrName>style.visibility</p:attrName>
                                        </p:attrNameLst>
                                      </p:cBhvr>
                                      <p:to>
                                        <p:strVal val="visible"/>
                                      </p:to>
                                    </p:set>
                                    <p:anim calcmode="lin" valueType="num">
                                      <p:cBhvr additive="base">
                                        <p:cTn id="31"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79">
                                            <p:txEl>
                                              <p:pRg st="4" end="4"/>
                                            </p:txEl>
                                          </p:spTgt>
                                        </p:tgtEl>
                                        <p:attrNameLst>
                                          <p:attrName>style.visibility</p:attrName>
                                        </p:attrNameLst>
                                      </p:cBhvr>
                                      <p:to>
                                        <p:strVal val="visible"/>
                                      </p:to>
                                    </p:set>
                                    <p:anim calcmode="lin" valueType="num">
                                      <p:cBhvr additive="base">
                                        <p:cTn id="37"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438400"/>
            <a:ext cx="3276600" cy="1162050"/>
          </a:xfrm>
        </p:spPr>
        <p:txBody>
          <a:bodyPr/>
          <a:lstStyle/>
          <a:p>
            <a:r>
              <a:rPr lang="en-US" sz="3200" dirty="0">
                <a:latin typeface="Arial" charset="0"/>
                <a:ea typeface="ＭＳ Ｐゴシック" charset="0"/>
                <a:cs typeface="ＭＳ Ｐゴシック" charset="0"/>
              </a:rPr>
              <a:t/>
            </a:r>
            <a:br>
              <a:rPr lang="en-US" sz="3200" dirty="0">
                <a:latin typeface="Arial" charset="0"/>
                <a:ea typeface="ＭＳ Ｐゴシック" charset="0"/>
                <a:cs typeface="ＭＳ Ｐゴシック" charset="0"/>
              </a:rPr>
            </a:br>
            <a:r>
              <a:rPr lang="en-US" sz="3200" dirty="0">
                <a:latin typeface="Arial" charset="0"/>
                <a:ea typeface="ＭＳ Ｐゴシック" charset="0"/>
                <a:cs typeface="ＭＳ Ｐゴシック" charset="0"/>
              </a:rPr>
              <a:t>% Ethanol from Density</a:t>
            </a:r>
          </a:p>
        </p:txBody>
      </p:sp>
      <p:pic>
        <p:nvPicPr>
          <p:cNvPr id="30723" name="Picture 8" descr="Screen Shot 2017-10-09 at 5.17.4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876800"/>
            <a:ext cx="41148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9"/>
          <p:cNvSpPr txBox="1">
            <a:spLocks noChangeArrowheads="1"/>
          </p:cNvSpPr>
          <p:nvPr/>
        </p:nvSpPr>
        <p:spPr bwMode="auto">
          <a:xfrm>
            <a:off x="2971800" y="3810000"/>
            <a:ext cx="5911850" cy="193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pic>
        <p:nvPicPr>
          <p:cNvPr id="30725" name="Picture 10" descr="Screen Shot 2017-10-09 at 8.42.3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61950"/>
            <a:ext cx="4216400" cy="615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81000"/>
            <a:ext cx="8839200" cy="3657600"/>
          </a:xfrm>
        </p:spPr>
        <p:txBody>
          <a:bodyPr>
            <a:normAutofit/>
          </a:bodyPr>
          <a:lstStyle/>
          <a:p>
            <a:pPr marL="514350" indent="-514350" eaLnBrk="1" hangingPunct="1"/>
            <a:r>
              <a:rPr lang="en-US" sz="3600" i="1">
                <a:solidFill>
                  <a:srgbClr val="FF0000"/>
                </a:solidFill>
                <a:latin typeface="Calibri" charset="0"/>
                <a:ea typeface="ＭＳ Ｐゴシック" charset="0"/>
                <a:cs typeface="ＭＳ Ｐゴシック" charset="0"/>
              </a:rPr>
              <a:t>Calculations</a:t>
            </a:r>
            <a:endParaRPr lang="en-US" sz="3600">
              <a:solidFill>
                <a:srgbClr val="898989"/>
              </a:solidFill>
              <a:latin typeface="Calibri" charset="0"/>
              <a:ea typeface="ＭＳ Ｐゴシック" charset="0"/>
              <a:cs typeface="ＭＳ Ｐゴシック" charset="0"/>
            </a:endParaRPr>
          </a:p>
        </p:txBody>
      </p:sp>
      <p:pic>
        <p:nvPicPr>
          <p:cNvPr id="31747" name="Picture 4" descr="Screen Shot 2017-10-10 at 2.47.3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538" y="1219200"/>
            <a:ext cx="847566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Screen Shot 2018-03-30 at 10.05.1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0"/>
            <a:ext cx="2921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3" descr="Screen Shot 2016-10-17 at 8.13.22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667000"/>
            <a:ext cx="6438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descr="Screen Shot 2018-03-30 at 10.06.38 A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81500" y="4368800"/>
            <a:ext cx="22479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Screen Shot 2016-10-17 at 8.20.21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57200"/>
            <a:ext cx="467836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4"/>
          <p:cNvSpPr txBox="1">
            <a:spLocks noChangeArrowheads="1"/>
          </p:cNvSpPr>
          <p:nvPr/>
        </p:nvSpPr>
        <p:spPr bwMode="auto">
          <a:xfrm>
            <a:off x="4648200" y="11430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2772" name="TextBox 5"/>
          <p:cNvSpPr txBox="1">
            <a:spLocks noChangeArrowheads="1"/>
          </p:cNvSpPr>
          <p:nvPr/>
        </p:nvSpPr>
        <p:spPr bwMode="auto">
          <a:xfrm>
            <a:off x="4419600" y="23622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52.2 mL</a:t>
            </a:r>
          </a:p>
        </p:txBody>
      </p:sp>
      <p:sp>
        <p:nvSpPr>
          <p:cNvPr id="32773" name="TextBox 6"/>
          <p:cNvSpPr txBox="1">
            <a:spLocks noChangeArrowheads="1"/>
          </p:cNvSpPr>
          <p:nvPr/>
        </p:nvSpPr>
        <p:spPr bwMode="auto">
          <a:xfrm>
            <a:off x="5364163" y="44196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0.990 g/mL</a:t>
            </a:r>
          </a:p>
        </p:txBody>
      </p:sp>
      <p:sp>
        <p:nvSpPr>
          <p:cNvPr id="32774" name="TextBox 7"/>
          <p:cNvSpPr txBox="1">
            <a:spLocks noChangeArrowheads="1"/>
          </p:cNvSpPr>
          <p:nvPr/>
        </p:nvSpPr>
        <p:spPr bwMode="auto">
          <a:xfrm>
            <a:off x="3840163" y="1524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Example</a:t>
            </a:r>
          </a:p>
        </p:txBody>
      </p:sp>
      <p:sp>
        <p:nvSpPr>
          <p:cNvPr id="32775" name="TextBox 6"/>
          <p:cNvSpPr txBox="1">
            <a:spLocks noChangeArrowheads="1"/>
          </p:cNvSpPr>
          <p:nvPr/>
        </p:nvSpPr>
        <p:spPr bwMode="auto">
          <a:xfrm>
            <a:off x="6446838" y="2662238"/>
            <a:ext cx="2392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9.90 g/ 10.00mL</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6888163" y="13716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4819" name="TextBox 5"/>
          <p:cNvSpPr txBox="1">
            <a:spLocks noChangeArrowheads="1"/>
          </p:cNvSpPr>
          <p:nvPr/>
        </p:nvSpPr>
        <p:spPr bwMode="auto">
          <a:xfrm>
            <a:off x="6888163" y="19050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52.2 mL</a:t>
            </a:r>
          </a:p>
        </p:txBody>
      </p:sp>
      <p:sp>
        <p:nvSpPr>
          <p:cNvPr id="34820" name="TextBox 6"/>
          <p:cNvSpPr txBox="1">
            <a:spLocks noChangeArrowheads="1"/>
          </p:cNvSpPr>
          <p:nvPr/>
        </p:nvSpPr>
        <p:spPr bwMode="auto">
          <a:xfrm>
            <a:off x="127000" y="21336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0.990 g/mL</a:t>
            </a:r>
          </a:p>
        </p:txBody>
      </p:sp>
      <p:sp>
        <p:nvSpPr>
          <p:cNvPr id="34821" name="TextBox 7"/>
          <p:cNvSpPr txBox="1">
            <a:spLocks noChangeArrowheads="1"/>
          </p:cNvSpPr>
          <p:nvPr/>
        </p:nvSpPr>
        <p:spPr bwMode="auto">
          <a:xfrm>
            <a:off x="6888163" y="457200"/>
            <a:ext cx="1798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Example</a:t>
            </a:r>
          </a:p>
        </p:txBody>
      </p:sp>
      <p:pic>
        <p:nvPicPr>
          <p:cNvPr id="34822" name="Picture 6" descr="Screen Shot 2017-03-25 at 10.29.0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57200"/>
            <a:ext cx="4676775"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209800" y="1674813"/>
            <a:ext cx="1143000" cy="307975"/>
          </a:xfrm>
          <a:prstGeom prst="rect">
            <a:avLst/>
          </a:prstGeom>
          <a:solidFill>
            <a:schemeClr val="accent6">
              <a:lumMod val="40000"/>
              <a:lumOff val="60000"/>
              <a:alpha val="48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p>
        </p:txBody>
      </p:sp>
      <p:sp>
        <p:nvSpPr>
          <p:cNvPr id="10" name="TextBox 9"/>
          <p:cNvSpPr txBox="1"/>
          <p:nvPr/>
        </p:nvSpPr>
        <p:spPr>
          <a:xfrm>
            <a:off x="228600" y="2282825"/>
            <a:ext cx="1570038" cy="307975"/>
          </a:xfrm>
          <a:prstGeom prst="rect">
            <a:avLst/>
          </a:prstGeom>
          <a:solidFill>
            <a:schemeClr val="accent6">
              <a:lumMod val="40000"/>
              <a:lumOff val="60000"/>
              <a:alpha val="48000"/>
            </a:schemeClr>
          </a:solid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p>
        </p:txBody>
      </p:sp>
      <p:sp>
        <p:nvSpPr>
          <p:cNvPr id="34825" name="Rectangle 10"/>
          <p:cNvSpPr>
            <a:spLocks noChangeArrowheads="1"/>
          </p:cNvSpPr>
          <p:nvPr/>
        </p:nvSpPr>
        <p:spPr bwMode="auto">
          <a:xfrm>
            <a:off x="355600" y="1536700"/>
            <a:ext cx="139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rgbClr val="E46C0A"/>
                </a:solidFill>
                <a:latin typeface="Snell Roundhand" charset="0"/>
                <a:cs typeface="Snell Roundhand" charset="0"/>
              </a:rPr>
              <a:t>4.5 % </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Screen Shot 2016-10-17 at 8.13.22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66800"/>
            <a:ext cx="6438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6"/>
          <p:cNvGrpSpPr>
            <a:grpSpLocks/>
          </p:cNvGrpSpPr>
          <p:nvPr/>
        </p:nvGrpSpPr>
        <p:grpSpPr bwMode="auto">
          <a:xfrm>
            <a:off x="1143000" y="609600"/>
            <a:ext cx="5638800" cy="461963"/>
            <a:chOff x="1143000" y="609600"/>
            <a:chExt cx="5638800" cy="461665"/>
          </a:xfrm>
        </p:grpSpPr>
        <p:sp>
          <p:nvSpPr>
            <p:cNvPr id="36878" name="TextBox 4"/>
            <p:cNvSpPr txBox="1">
              <a:spLocks noChangeArrowheads="1"/>
            </p:cNvSpPr>
            <p:nvPr/>
          </p:nvSpPr>
          <p:spPr bwMode="auto">
            <a:xfrm>
              <a:off x="1143000" y="609600"/>
              <a:ext cx="179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latin typeface="Snell Roundhand" charset="0"/>
                  <a:cs typeface="Snell Roundhand" charset="0"/>
                </a:rPr>
                <a:t>24.55 g</a:t>
              </a:r>
            </a:p>
          </p:txBody>
        </p:sp>
        <p:sp>
          <p:nvSpPr>
            <p:cNvPr id="36879" name="TextBox 8"/>
            <p:cNvSpPr txBox="1">
              <a:spLocks noChangeArrowheads="1"/>
            </p:cNvSpPr>
            <p:nvPr/>
          </p:nvSpPr>
          <p:spPr bwMode="auto">
            <a:xfrm>
              <a:off x="4000500" y="609600"/>
              <a:ext cx="2781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Snell Roundhand" charset="0"/>
                  <a:cs typeface="Snell Roundhand" charset="0"/>
                </a:rPr>
                <a:t>? g  </a:t>
              </a:r>
              <a:r>
                <a:rPr lang="en-US">
                  <a:cs typeface="Arial" charset="0"/>
                </a:rPr>
                <a:t>(theoretical</a:t>
              </a:r>
              <a:r>
                <a:rPr lang="en-US">
                  <a:latin typeface="Snell Roundhand" charset="0"/>
                  <a:cs typeface="Snell Roundhand" charset="0"/>
                </a:rPr>
                <a:t>)</a:t>
              </a:r>
            </a:p>
          </p:txBody>
        </p:sp>
      </p:grpSp>
      <p:sp>
        <p:nvSpPr>
          <p:cNvPr id="10" name="TextBox 9"/>
          <p:cNvSpPr txBox="1">
            <a:spLocks noChangeArrowheads="1"/>
          </p:cNvSpPr>
          <p:nvPr/>
        </p:nvSpPr>
        <p:spPr bwMode="auto">
          <a:xfrm>
            <a:off x="685800" y="4267200"/>
            <a:ext cx="8286750" cy="2062163"/>
          </a:xfrm>
          <a:prstGeom prst="rect">
            <a:avLst/>
          </a:prstGeom>
          <a:noFill/>
          <a:ln w="9525">
            <a:no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cs typeface="Arial" charset="0"/>
              </a:rPr>
              <a:t>__________________</a:t>
            </a:r>
          </a:p>
          <a:p>
            <a:pPr eaLnBrk="1" hangingPunct="1"/>
            <a:r>
              <a:rPr lang="en-US">
                <a:cs typeface="Arial" charset="0"/>
              </a:rPr>
              <a:t>? g (actual) </a:t>
            </a:r>
            <a:r>
              <a:rPr lang="en-US">
                <a:latin typeface="Snell Roundhand" charset="0"/>
                <a:cs typeface="Snell Roundhand" charset="0"/>
              </a:rPr>
              <a:t>= </a:t>
            </a:r>
            <a:r>
              <a:rPr lang="en-US">
                <a:cs typeface="Arial" charset="0"/>
              </a:rPr>
              <a:t>[</a:t>
            </a:r>
            <a:r>
              <a:rPr lang="en-US" sz="3200">
                <a:solidFill>
                  <a:srgbClr val="E46C0A"/>
                </a:solidFill>
                <a:latin typeface="Snell Roundhand" charset="0"/>
                <a:cs typeface="Snell Roundhand" charset="0"/>
              </a:rPr>
              <a:t>4.5 %</a:t>
            </a:r>
            <a:r>
              <a:rPr lang="en-US">
                <a:solidFill>
                  <a:srgbClr val="E46C0A"/>
                </a:solidFill>
                <a:latin typeface="Snell Roundhand" charset="0"/>
                <a:cs typeface="Snell Roundhand" charset="0"/>
              </a:rPr>
              <a:t> </a:t>
            </a:r>
            <a:r>
              <a:rPr lang="en-US">
                <a:cs typeface="Arial" charset="0"/>
              </a:rPr>
              <a:t>,</a:t>
            </a:r>
            <a:r>
              <a:rPr lang="en-US" sz="2000">
                <a:cs typeface="Arial" charset="0"/>
              </a:rPr>
              <a:t>that is:</a:t>
            </a:r>
            <a:r>
              <a:rPr lang="en-US">
                <a:solidFill>
                  <a:srgbClr val="FF0000"/>
                </a:solidFill>
                <a:cs typeface="Arial" charset="0"/>
              </a:rPr>
              <a:t> 4.5</a:t>
            </a:r>
            <a:r>
              <a:rPr lang="en-US">
                <a:cs typeface="Arial" charset="0"/>
              </a:rPr>
              <a:t>/100] x </a:t>
            </a:r>
            <a:r>
              <a:rPr lang="en-US">
                <a:solidFill>
                  <a:srgbClr val="0000FF"/>
                </a:solidFill>
                <a:latin typeface="Snell Roundhand" charset="0"/>
                <a:cs typeface="Snell Roundhand" charset="0"/>
              </a:rPr>
              <a:t>52.2 mL</a:t>
            </a:r>
            <a:r>
              <a:rPr lang="en-US">
                <a:latin typeface="Snell Roundhand" charset="0"/>
                <a:cs typeface="Snell Roundhand" charset="0"/>
              </a:rPr>
              <a:t> x </a:t>
            </a:r>
            <a:r>
              <a:rPr lang="en-US">
                <a:solidFill>
                  <a:srgbClr val="0000FF"/>
                </a:solidFill>
                <a:latin typeface="Snell Roundhand" charset="0"/>
                <a:cs typeface="Snell Roundhand" charset="0"/>
              </a:rPr>
              <a:t>0.990 g/mL</a:t>
            </a:r>
          </a:p>
          <a:p>
            <a:pPr eaLnBrk="1" hangingPunct="1"/>
            <a:r>
              <a:rPr lang="en-US" sz="2000">
                <a:solidFill>
                  <a:srgbClr val="0000FF"/>
                </a:solidFill>
                <a:latin typeface="Snell Roundhand" charset="0"/>
                <a:cs typeface="Snell Roundhand" charset="0"/>
              </a:rPr>
              <a:t>				</a:t>
            </a:r>
            <a:r>
              <a:rPr lang="en-US">
                <a:cs typeface="Arial" charset="0"/>
              </a:rPr>
              <a:t>= 2.33g</a:t>
            </a:r>
            <a:endParaRPr lang="en-US">
              <a:solidFill>
                <a:srgbClr val="0000FF"/>
              </a:solidFill>
              <a:cs typeface="Arial" charset="0"/>
            </a:endParaRPr>
          </a:p>
          <a:p>
            <a:pPr eaLnBrk="1" hangingPunct="1"/>
            <a:endParaRPr lang="en-US">
              <a:latin typeface="Snell Roundhand" charset="0"/>
              <a:cs typeface="Snell Roundhand" charset="0"/>
            </a:endParaRPr>
          </a:p>
          <a:p>
            <a:pPr eaLnBrk="1" hangingPunct="1"/>
            <a:endParaRPr lang="en-US">
              <a:latin typeface="Snell Roundhand" charset="0"/>
              <a:cs typeface="Snell Roundhand" charset="0"/>
            </a:endParaRPr>
          </a:p>
        </p:txBody>
      </p:sp>
      <p:sp>
        <p:nvSpPr>
          <p:cNvPr id="11" name="TextBox 10"/>
          <p:cNvSpPr txBox="1"/>
          <p:nvPr/>
        </p:nvSpPr>
        <p:spPr>
          <a:xfrm>
            <a:off x="439738" y="2082800"/>
            <a:ext cx="3560762" cy="461963"/>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cs typeface="Snell Roundhand" charset="0"/>
              </a:rPr>
              <a:t>Molar mass </a:t>
            </a:r>
            <a:r>
              <a:rPr lang="en-US">
                <a:cs typeface="Snell Roundhand" charset="0"/>
              </a:rPr>
              <a:t>= 342.3</a:t>
            </a:r>
            <a:r>
              <a:rPr lang="en-US">
                <a:latin typeface="Calibri" charset="0"/>
                <a:cs typeface="Snell Roundhand" charset="0"/>
              </a:rPr>
              <a:t> g/mol</a:t>
            </a:r>
          </a:p>
        </p:txBody>
      </p:sp>
      <p:sp>
        <p:nvSpPr>
          <p:cNvPr id="12" name="TextBox 11"/>
          <p:cNvSpPr txBox="1"/>
          <p:nvPr/>
        </p:nvSpPr>
        <p:spPr>
          <a:xfrm>
            <a:off x="4381500" y="2082800"/>
            <a:ext cx="3638550" cy="461963"/>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cs typeface="Snell Roundhand" charset="0"/>
              </a:rPr>
              <a:t>Molar mass </a:t>
            </a:r>
            <a:r>
              <a:rPr lang="en-US">
                <a:cs typeface="Snell Roundhand" charset="0"/>
              </a:rPr>
              <a:t>= 46.07</a:t>
            </a:r>
            <a:r>
              <a:rPr lang="en-US">
                <a:latin typeface="Calibri" charset="0"/>
                <a:cs typeface="Snell Roundhand" charset="0"/>
              </a:rPr>
              <a:t> g/mol</a:t>
            </a:r>
          </a:p>
        </p:txBody>
      </p:sp>
      <p:sp>
        <p:nvSpPr>
          <p:cNvPr id="13" name="TextBox 12"/>
          <p:cNvSpPr txBox="1"/>
          <p:nvPr/>
        </p:nvSpPr>
        <p:spPr>
          <a:xfrm>
            <a:off x="0" y="2743200"/>
            <a:ext cx="4381500" cy="708025"/>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000">
                <a:cs typeface="Snell Roundhand" charset="0"/>
              </a:rPr>
              <a:t>   ? </a:t>
            </a:r>
            <a:r>
              <a:rPr lang="en-US" sz="2000">
                <a:latin typeface="Calibri" charset="0"/>
                <a:cs typeface="Snell Roundhand" charset="0"/>
              </a:rPr>
              <a:t>mol </a:t>
            </a:r>
            <a:r>
              <a:rPr lang="en-US" sz="2000" i="1">
                <a:latin typeface="Times" charset="0"/>
                <a:cs typeface="Times" charset="0"/>
              </a:rPr>
              <a:t>sucrose</a:t>
            </a:r>
            <a:r>
              <a:rPr lang="en-US" sz="2000">
                <a:latin typeface="Calibri" charset="0"/>
                <a:cs typeface="Snell Roundhand" charset="0"/>
              </a:rPr>
              <a:t> = 24.55 g / 342.3 g/mol</a:t>
            </a:r>
          </a:p>
          <a:p>
            <a:pPr eaLnBrk="1" hangingPunct="1"/>
            <a:r>
              <a:rPr lang="en-US" sz="2000">
                <a:latin typeface="Calibri" charset="0"/>
                <a:cs typeface="Snell Roundhand" charset="0"/>
              </a:rPr>
              <a:t>				= 0.07172 mol   </a:t>
            </a:r>
          </a:p>
        </p:txBody>
      </p:sp>
      <p:sp>
        <p:nvSpPr>
          <p:cNvPr id="36872" name="TextBox 13"/>
          <p:cNvSpPr txBox="1">
            <a:spLocks noChangeArrowheads="1"/>
          </p:cNvSpPr>
          <p:nvPr/>
        </p:nvSpPr>
        <p:spPr bwMode="auto">
          <a:xfrm>
            <a:off x="800100" y="5867400"/>
            <a:ext cx="6477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 Yield = g (actual) / g (theoretical) x 100</a:t>
            </a:r>
          </a:p>
          <a:p>
            <a:pPr eaLnBrk="1" hangingPunct="1"/>
            <a:r>
              <a:rPr lang="en-US"/>
              <a:t>			</a:t>
            </a:r>
          </a:p>
        </p:txBody>
      </p:sp>
      <p:sp>
        <p:nvSpPr>
          <p:cNvPr id="15" name="TextBox 14"/>
          <p:cNvSpPr txBox="1"/>
          <p:nvPr/>
        </p:nvSpPr>
        <p:spPr>
          <a:xfrm>
            <a:off x="4591050" y="2681288"/>
            <a:ext cx="4381500" cy="769937"/>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cs typeface="Snell Roundhand" charset="0"/>
              </a:rPr>
              <a:t>  </a:t>
            </a:r>
            <a:r>
              <a:rPr lang="en-US" sz="2000">
                <a:cs typeface="Snell Roundhand" charset="0"/>
              </a:rPr>
              <a:t>? </a:t>
            </a:r>
            <a:r>
              <a:rPr lang="en-US" sz="2000">
                <a:latin typeface="Calibri" charset="0"/>
                <a:cs typeface="Snell Roundhand" charset="0"/>
              </a:rPr>
              <a:t>mol </a:t>
            </a:r>
            <a:r>
              <a:rPr lang="en-US" sz="1800" i="1">
                <a:latin typeface="Times" charset="0"/>
                <a:cs typeface="Times" charset="0"/>
              </a:rPr>
              <a:t>C</a:t>
            </a:r>
            <a:r>
              <a:rPr lang="en-US" sz="1800" i="1" baseline="-25000">
                <a:latin typeface="Times" charset="0"/>
                <a:cs typeface="Times" charset="0"/>
              </a:rPr>
              <a:t>2</a:t>
            </a:r>
            <a:r>
              <a:rPr lang="en-US" sz="1800" i="1">
                <a:latin typeface="Times" charset="0"/>
                <a:cs typeface="Times" charset="0"/>
              </a:rPr>
              <a:t>H</a:t>
            </a:r>
            <a:r>
              <a:rPr lang="en-US" sz="1800" i="1" baseline="-25000">
                <a:latin typeface="Times" charset="0"/>
                <a:cs typeface="Times" charset="0"/>
              </a:rPr>
              <a:t>5</a:t>
            </a:r>
            <a:r>
              <a:rPr lang="en-US" sz="1800" i="1">
                <a:latin typeface="Times" charset="0"/>
                <a:cs typeface="Times" charset="0"/>
              </a:rPr>
              <a:t>OH</a:t>
            </a:r>
            <a:r>
              <a:rPr lang="en-US" sz="1800">
                <a:latin typeface="Calibri" charset="0"/>
                <a:cs typeface="Snell Roundhand" charset="0"/>
              </a:rPr>
              <a:t> </a:t>
            </a:r>
            <a:r>
              <a:rPr lang="en-US">
                <a:latin typeface="Calibri" charset="0"/>
                <a:cs typeface="Snell Roundhand" charset="0"/>
              </a:rPr>
              <a:t>= </a:t>
            </a:r>
            <a:r>
              <a:rPr lang="en-US" i="1">
                <a:solidFill>
                  <a:srgbClr val="FF6600"/>
                </a:solidFill>
                <a:latin typeface="Times" charset="0"/>
                <a:cs typeface="Times" charset="0"/>
              </a:rPr>
              <a:t>4</a:t>
            </a:r>
            <a:r>
              <a:rPr lang="en-US">
                <a:latin typeface="Calibri" charset="0"/>
                <a:cs typeface="Snell Roundhand" charset="0"/>
              </a:rPr>
              <a:t> x  mol </a:t>
            </a:r>
            <a:r>
              <a:rPr lang="en-US" i="1">
                <a:latin typeface="Times" charset="0"/>
                <a:cs typeface="Times" charset="0"/>
              </a:rPr>
              <a:t>sucrose</a:t>
            </a:r>
          </a:p>
          <a:p>
            <a:pPr eaLnBrk="1" hangingPunct="1"/>
            <a:r>
              <a:rPr lang="en-US" sz="2000" i="1">
                <a:latin typeface="Times" charset="0"/>
                <a:cs typeface="Times" charset="0"/>
              </a:rPr>
              <a:t>				</a:t>
            </a:r>
            <a:r>
              <a:rPr lang="en-US" sz="2000">
                <a:latin typeface="Times" charset="0"/>
                <a:cs typeface="Times" charset="0"/>
              </a:rPr>
              <a:t>= </a:t>
            </a:r>
            <a:r>
              <a:rPr lang="en-US" sz="2000">
                <a:cs typeface="Snell Roundhand" charset="0"/>
              </a:rPr>
              <a:t>0.2869 mol </a:t>
            </a:r>
            <a:endParaRPr lang="en-US" i="1">
              <a:latin typeface="Times" charset="0"/>
              <a:cs typeface="Times" charset="0"/>
            </a:endParaRPr>
          </a:p>
        </p:txBody>
      </p:sp>
      <p:sp>
        <p:nvSpPr>
          <p:cNvPr id="16" name="Rectangle 15"/>
          <p:cNvSpPr>
            <a:spLocks noChangeArrowheads="1"/>
          </p:cNvSpPr>
          <p:nvPr/>
        </p:nvSpPr>
        <p:spPr bwMode="auto">
          <a:xfrm>
            <a:off x="1162050" y="3667125"/>
            <a:ext cx="685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atin typeface="Snell Roundhand" charset="0"/>
                <a:cs typeface="Snell Roundhand" charset="0"/>
              </a:rPr>
              <a:t>? g  </a:t>
            </a:r>
            <a:r>
              <a:rPr lang="en-US">
                <a:cs typeface="Arial" charset="0"/>
              </a:rPr>
              <a:t>(theoretical</a:t>
            </a:r>
            <a:r>
              <a:rPr lang="en-US">
                <a:latin typeface="Snell Roundhand" charset="0"/>
                <a:cs typeface="Snell Roundhand" charset="0"/>
              </a:rPr>
              <a:t>) </a:t>
            </a:r>
            <a:r>
              <a:rPr lang="en-US"/>
              <a:t>= </a:t>
            </a:r>
            <a:r>
              <a:rPr lang="en-US">
                <a:cs typeface="Snell Roundhand" charset="0"/>
              </a:rPr>
              <a:t>mol </a:t>
            </a:r>
            <a:r>
              <a:rPr lang="en-US" i="1">
                <a:latin typeface="Times" charset="0"/>
                <a:cs typeface="Times" charset="0"/>
              </a:rPr>
              <a:t>C</a:t>
            </a:r>
            <a:r>
              <a:rPr lang="en-US" i="1" baseline="-25000">
                <a:latin typeface="Times" charset="0"/>
                <a:cs typeface="Times" charset="0"/>
              </a:rPr>
              <a:t>2</a:t>
            </a:r>
            <a:r>
              <a:rPr lang="en-US" i="1">
                <a:latin typeface="Times" charset="0"/>
                <a:cs typeface="Times" charset="0"/>
              </a:rPr>
              <a:t>H</a:t>
            </a:r>
            <a:r>
              <a:rPr lang="en-US" i="1" baseline="-25000">
                <a:latin typeface="Times" charset="0"/>
                <a:cs typeface="Times" charset="0"/>
              </a:rPr>
              <a:t>5</a:t>
            </a:r>
            <a:r>
              <a:rPr lang="en-US" i="1">
                <a:latin typeface="Times" charset="0"/>
                <a:cs typeface="Times" charset="0"/>
              </a:rPr>
              <a:t>OH </a:t>
            </a:r>
            <a:r>
              <a:rPr lang="en-US">
                <a:cs typeface="Snell Roundhand" charset="0"/>
              </a:rPr>
              <a:t>x 46.07 g/mol</a:t>
            </a:r>
          </a:p>
          <a:p>
            <a:r>
              <a:rPr lang="en-US">
                <a:cs typeface="Snell Roundhand" charset="0"/>
              </a:rPr>
              <a:t>					= 13.22 g</a:t>
            </a:r>
          </a:p>
          <a:p>
            <a:r>
              <a:rPr lang="en-US">
                <a:cs typeface="Snell Roundhand" charset="0"/>
              </a:rPr>
              <a:t> </a:t>
            </a:r>
            <a:r>
              <a:rPr lang="en-US" i="1">
                <a:latin typeface="Times" charset="0"/>
                <a:cs typeface="Times" charset="0"/>
              </a:rPr>
              <a:t> </a:t>
            </a:r>
            <a:r>
              <a:rPr lang="en-US"/>
              <a:t>  </a:t>
            </a:r>
          </a:p>
        </p:txBody>
      </p:sp>
      <p:sp>
        <p:nvSpPr>
          <p:cNvPr id="18" name="Rectangle 17"/>
          <p:cNvSpPr>
            <a:spLocks noChangeArrowheads="1"/>
          </p:cNvSpPr>
          <p:nvPr/>
        </p:nvSpPr>
        <p:spPr bwMode="auto">
          <a:xfrm>
            <a:off x="7010400" y="5867400"/>
            <a:ext cx="1408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 17.6 %</a:t>
            </a:r>
          </a:p>
        </p:txBody>
      </p:sp>
      <p:sp>
        <p:nvSpPr>
          <p:cNvPr id="36876" name="Rectangle 13"/>
          <p:cNvSpPr>
            <a:spLocks noChangeArrowheads="1"/>
          </p:cNvSpPr>
          <p:nvPr/>
        </p:nvSpPr>
        <p:spPr bwMode="auto">
          <a:xfrm>
            <a:off x="4232275" y="1071563"/>
            <a:ext cx="3587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i="1">
                <a:solidFill>
                  <a:srgbClr val="FF6600"/>
                </a:solidFill>
                <a:latin typeface="Times" charset="0"/>
                <a:cs typeface="Times" charset="0"/>
              </a:rPr>
              <a:t>4</a:t>
            </a:r>
            <a:endParaRPr lang="en-US"/>
          </a:p>
        </p:txBody>
      </p:sp>
      <p:sp>
        <p:nvSpPr>
          <p:cNvPr id="36877" name="Rectangle 16"/>
          <p:cNvSpPr>
            <a:spLocks noChangeArrowheads="1"/>
          </p:cNvSpPr>
          <p:nvPr/>
        </p:nvSpPr>
        <p:spPr bwMode="auto">
          <a:xfrm>
            <a:off x="2557463" y="147638"/>
            <a:ext cx="4067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Theoretical Yield Calculation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P spid="16"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28800" y="361950"/>
            <a:ext cx="6705600" cy="1162050"/>
          </a:xfrm>
        </p:spPr>
        <p:txBody>
          <a:bodyPr/>
          <a:lstStyle/>
          <a:p>
            <a:r>
              <a:rPr lang="en-US" sz="3200">
                <a:latin typeface="Arial" charset="0"/>
                <a:ea typeface="ＭＳ Ｐゴシック" charset="0"/>
                <a:cs typeface="ＭＳ Ｐゴシック" charset="0"/>
              </a:rPr>
              <a:t>Theoretical &amp; Percent Yield</a:t>
            </a:r>
          </a:p>
        </p:txBody>
      </p:sp>
      <p:pic>
        <p:nvPicPr>
          <p:cNvPr id="38915"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9" descr="Screen Shot 2017-10-09 at 5.58.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905000"/>
            <a:ext cx="37719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4"/>
          <p:cNvSpPr txBox="1">
            <a:spLocks noChangeArrowheads="1"/>
          </p:cNvSpPr>
          <p:nvPr/>
        </p:nvSpPr>
        <p:spPr bwMode="auto">
          <a:xfrm>
            <a:off x="3048000" y="3200400"/>
            <a:ext cx="5486400" cy="3416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Doing:</a:t>
            </a:r>
          </a:p>
          <a:p>
            <a:pPr eaLnBrk="1" hangingPunct="1"/>
            <a:r>
              <a:rPr lang="en-US" dirty="0" smtClean="0"/>
              <a:t>Complete Distillation </a:t>
            </a:r>
            <a:r>
              <a:rPr lang="en-US" dirty="0"/>
              <a:t>Procedure pp. 63-64; Report Form pp. 66-67; </a:t>
            </a:r>
            <a:r>
              <a:rPr lang="en-US" dirty="0">
                <a:solidFill>
                  <a:srgbClr val="FF0000"/>
                </a:solidFill>
              </a:rPr>
              <a:t>DUE: Next Week</a:t>
            </a:r>
            <a:r>
              <a:rPr lang="en-US" dirty="0"/>
              <a:t> (Show Dr. R. distillate </a:t>
            </a:r>
            <a:r>
              <a:rPr lang="en-US" dirty="0" smtClean="0"/>
              <a:t>before disposing down the drain &amp; </a:t>
            </a:r>
            <a:r>
              <a:rPr lang="en-US" dirty="0"/>
              <a:t>have data initialed before leaving lab today.)</a:t>
            </a:r>
          </a:p>
          <a:p>
            <a:pPr eaLnBrk="1" hangingPunct="1"/>
            <a:r>
              <a:rPr lang="en-US" dirty="0"/>
              <a:t>POST LAB Questions </a:t>
            </a:r>
            <a:r>
              <a:rPr lang="en-US" dirty="0">
                <a:solidFill>
                  <a:srgbClr val="FF0000"/>
                </a:solidFill>
              </a:rPr>
              <a:t>DUE: Next </a:t>
            </a:r>
            <a:r>
              <a:rPr lang="en-US" dirty="0" smtClean="0">
                <a:solidFill>
                  <a:srgbClr val="FF0000"/>
                </a:solidFill>
              </a:rPr>
              <a:t>Week </a:t>
            </a:r>
            <a:r>
              <a:rPr lang="en-US" dirty="0">
                <a:solidFill>
                  <a:srgbClr val="898989"/>
                </a:solidFill>
                <a:latin typeface="Calibri" charset="0"/>
              </a:rPr>
              <a:t>Pick up Handout </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219200" y="361043"/>
            <a:ext cx="6705600" cy="1162050"/>
          </a:xfrm>
        </p:spPr>
        <p:txBody>
          <a:bodyPr/>
          <a:lstStyle/>
          <a:p>
            <a:r>
              <a:rPr lang="en-US" sz="3200" dirty="0">
                <a:latin typeface="Calibri" charset="0"/>
                <a:ea typeface="ＭＳ Ｐゴシック" charset="0"/>
                <a:cs typeface="ＭＳ Ｐゴシック" charset="0"/>
              </a:rPr>
              <a:t>POST LAB </a:t>
            </a:r>
            <a:r>
              <a:rPr lang="en-US" sz="3200" dirty="0" smtClean="0">
                <a:latin typeface="Calibri" charset="0"/>
                <a:ea typeface="ＭＳ Ｐゴシック" charset="0"/>
                <a:cs typeface="ＭＳ Ｐゴシック" charset="0"/>
              </a:rPr>
              <a:t>Questions</a:t>
            </a:r>
            <a:r>
              <a:rPr lang="en-US" sz="3200" dirty="0">
                <a:solidFill>
                  <a:srgbClr val="898989"/>
                </a:solidFill>
                <a:latin typeface="Calibri" charset="0"/>
              </a:rPr>
              <a:t>;</a:t>
            </a:r>
            <a:r>
              <a:rPr lang="en-US" sz="3200" dirty="0" smtClean="0">
                <a:solidFill>
                  <a:srgbClr val="898989"/>
                </a:solidFill>
                <a:latin typeface="Calibri" charset="0"/>
              </a:rPr>
              <a:t> </a:t>
            </a:r>
            <a:r>
              <a:rPr lang="en-US" sz="3200" dirty="0">
                <a:solidFill>
                  <a:srgbClr val="898989"/>
                </a:solidFill>
                <a:latin typeface="Calibri" charset="0"/>
              </a:rPr>
              <a:t>Handout </a:t>
            </a:r>
            <a:r>
              <a:rPr lang="en-US" sz="3200" dirty="0" smtClean="0">
                <a:solidFill>
                  <a:srgbClr val="898989"/>
                </a:solidFill>
                <a:latin typeface="Calibri" charset="0"/>
              </a:rPr>
              <a:t/>
            </a:r>
            <a:br>
              <a:rPr lang="en-US" sz="3200" dirty="0" smtClean="0">
                <a:solidFill>
                  <a:srgbClr val="898989"/>
                </a:solidFill>
                <a:latin typeface="Calibri" charset="0"/>
              </a:rPr>
            </a:br>
            <a:r>
              <a:rPr lang="en-US" sz="3200" dirty="0" smtClean="0">
                <a:solidFill>
                  <a:srgbClr val="FF0000"/>
                </a:solidFill>
                <a:latin typeface="Calibri" charset="0"/>
                <a:ea typeface="ＭＳ Ｐゴシック" charset="0"/>
                <a:cs typeface="ＭＳ Ｐゴシック" charset="0"/>
              </a:rPr>
              <a:t> Turn in </a:t>
            </a:r>
            <a:r>
              <a:rPr lang="en-US" sz="3200" dirty="0">
                <a:solidFill>
                  <a:srgbClr val="FF0000"/>
                </a:solidFill>
                <a:latin typeface="Calibri" charset="0"/>
                <a:ea typeface="ＭＳ Ｐゴシック" charset="0"/>
                <a:cs typeface="ＭＳ Ｐゴシック" charset="0"/>
              </a:rPr>
              <a:t>Next Week</a:t>
            </a:r>
          </a:p>
        </p:txBody>
      </p:sp>
      <p:sp>
        <p:nvSpPr>
          <p:cNvPr id="39942" name="Rectangle 7">
            <a:hlinkClick r:id="rId2"/>
          </p:cNvPr>
          <p:cNvSpPr>
            <a:spLocks noChangeArrowheads="1"/>
          </p:cNvSpPr>
          <p:nvPr/>
        </p:nvSpPr>
        <p:spPr bwMode="auto">
          <a:xfrm>
            <a:off x="2819400" y="1371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/general/chem120/ethanol-ques-108.htm</a:t>
            </a:r>
          </a:p>
        </p:txBody>
      </p:sp>
      <p:pic>
        <p:nvPicPr>
          <p:cNvPr id="2" name="Picture 1" descr="ethanol-ques-10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2057400"/>
            <a:ext cx="3120737" cy="4038600"/>
          </a:xfrm>
          <a:prstGeom prst="rect">
            <a:avLst/>
          </a:prstGeom>
          <a:ln>
            <a:solidFill>
              <a:schemeClr val="tx1"/>
            </a:solidFill>
          </a:ln>
        </p:spPr>
      </p:pic>
    </p:spTree>
    <p:extLst>
      <p:ext uri="{BB962C8B-B14F-4D97-AF65-F5344CB8AC3E}">
        <p14:creationId xmlns:p14="http://schemas.microsoft.com/office/powerpoint/2010/main" val="241377306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828800" y="361950"/>
            <a:ext cx="6705600" cy="1162050"/>
          </a:xfrm>
        </p:spPr>
        <p:txBody>
          <a:bodyPr/>
          <a:lstStyle/>
          <a:p>
            <a:r>
              <a:rPr lang="en-US" sz="3200">
                <a:latin typeface="Calibri" charset="0"/>
                <a:ea typeface="ＭＳ Ｐゴシック" charset="0"/>
                <a:cs typeface="ＭＳ Ｐゴシック" charset="0"/>
              </a:rPr>
              <a:t>POST LAB Questions </a:t>
            </a:r>
            <a:r>
              <a:rPr lang="en-US" sz="3200">
                <a:solidFill>
                  <a:srgbClr val="FF0000"/>
                </a:solidFill>
                <a:latin typeface="Calibri" charset="0"/>
                <a:ea typeface="ＭＳ Ｐゴシック" charset="0"/>
                <a:cs typeface="ＭＳ Ｐゴシック" charset="0"/>
              </a:rPr>
              <a:t>DUE: Next Week</a:t>
            </a:r>
          </a:p>
        </p:txBody>
      </p:sp>
      <p:pic>
        <p:nvPicPr>
          <p:cNvPr id="39939"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5">
            <a:hlinkClick r:id="rId3"/>
          </p:cNvPr>
          <p:cNvSpPr>
            <a:spLocks noChangeArrowheads="1"/>
          </p:cNvSpPr>
          <p:nvPr/>
        </p:nvSpPr>
        <p:spPr bwMode="auto">
          <a:xfrm>
            <a:off x="3276600" y="497840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www.youtube.com</a:t>
            </a:r>
            <a:r>
              <a:rPr lang="en-US" sz="1600" dirty="0"/>
              <a:t>/</a:t>
            </a:r>
            <a:r>
              <a:rPr lang="en-US" sz="1600" dirty="0" err="1"/>
              <a:t>watch?v</a:t>
            </a:r>
            <a:r>
              <a:rPr lang="en-US" sz="1600" dirty="0"/>
              <a:t>=P--6LEbksds</a:t>
            </a:r>
          </a:p>
        </p:txBody>
      </p:sp>
      <p:pic>
        <p:nvPicPr>
          <p:cNvPr id="39941" name="Picture 6" descr="Screen Shot 2018-03-30 at 9.14.59 A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49400" y="2362200"/>
            <a:ext cx="7518400" cy="229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2" name="Rectangle 7">
            <a:hlinkClick r:id="rId5"/>
          </p:cNvPr>
          <p:cNvSpPr>
            <a:spLocks noChangeArrowheads="1"/>
          </p:cNvSpPr>
          <p:nvPr/>
        </p:nvSpPr>
        <p:spPr bwMode="auto">
          <a:xfrm>
            <a:off x="2819400" y="13716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a:t>
            </a:r>
            <a:r>
              <a:rPr lang="en-US" sz="1600" dirty="0" err="1"/>
              <a:t>chemconnections.org</a:t>
            </a:r>
            <a:r>
              <a:rPr lang="en-US" sz="1600" dirty="0"/>
              <a:t>/general/chem120/ethanol-ques-108.htm</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a:hlinkClick r:id="rId2"/>
          </p:cNvPr>
          <p:cNvSpPr>
            <a:spLocks noChangeArrowheads="1"/>
          </p:cNvSpPr>
          <p:nvPr/>
        </p:nvSpPr>
        <p:spPr bwMode="auto">
          <a:xfrm>
            <a:off x="2667000" y="636746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a:t>https://</a:t>
            </a:r>
            <a:r>
              <a:rPr lang="en-US" sz="1600" dirty="0" err="1"/>
              <a:t>www.centeronaddiction.org</a:t>
            </a:r>
            <a:r>
              <a:rPr lang="en-US" sz="1600" dirty="0"/>
              <a:t>/</a:t>
            </a:r>
          </a:p>
        </p:txBody>
      </p:sp>
      <p:pic>
        <p:nvPicPr>
          <p:cNvPr id="40963" name="Picture 10" descr="Screen Shot 2018-03-31 at 9.52.25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9538"/>
            <a:ext cx="7646988" cy="61388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28800" y="76200"/>
            <a:ext cx="6705600" cy="1162050"/>
          </a:xfrm>
        </p:spPr>
        <p:txBody>
          <a:bodyPr/>
          <a:lstStyle/>
          <a:p>
            <a:r>
              <a:rPr lang="en-US" sz="3200" dirty="0" smtClean="0">
                <a:latin typeface="Arial" charset="0"/>
                <a:ea typeface="ＭＳ Ｐゴシック" charset="0"/>
                <a:cs typeface="ＭＳ Ｐゴシック" charset="0"/>
              </a:rPr>
              <a:t>Distillation</a:t>
            </a:r>
            <a:endParaRPr lang="en-US" sz="3200" dirty="0">
              <a:latin typeface="Arial" charset="0"/>
              <a:ea typeface="ＭＳ Ｐゴシック" charset="0"/>
              <a:cs typeface="ＭＳ Ｐゴシック" charset="0"/>
            </a:endParaRPr>
          </a:p>
        </p:txBody>
      </p:sp>
      <p:pic>
        <p:nvPicPr>
          <p:cNvPr id="38915" name="Picture 6" descr="Screen Shot 2017-10-09 at 5.12.14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212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9" descr="Screen Shot 2017-10-09 at 5.58.2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990600"/>
            <a:ext cx="37719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3189750" y="2501900"/>
            <a:ext cx="5192250" cy="3822700"/>
            <a:chOff x="3189750" y="2501900"/>
            <a:chExt cx="5192250" cy="3822700"/>
          </a:xfrm>
        </p:grpSpPr>
        <p:pic>
          <p:nvPicPr>
            <p:cNvPr id="4" name="Picture 3" descr="Screen Shot 2019-11-01 at 11.44.2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9750" y="2501900"/>
              <a:ext cx="5192250" cy="3822700"/>
            </a:xfrm>
            <a:prstGeom prst="rect">
              <a:avLst/>
            </a:prstGeom>
          </p:spPr>
        </p:pic>
        <p:sp>
          <p:nvSpPr>
            <p:cNvPr id="9" name="TextBox 8"/>
            <p:cNvSpPr txBox="1"/>
            <p:nvPr/>
          </p:nvSpPr>
          <p:spPr>
            <a:xfrm>
              <a:off x="4038600" y="3352800"/>
              <a:ext cx="3581400" cy="830997"/>
            </a:xfrm>
            <a:prstGeom prst="rect">
              <a:avLst/>
            </a:prstGeom>
            <a:solidFill>
              <a:srgbClr val="FFFF00">
                <a:alpha val="25000"/>
              </a:srgbClr>
            </a:solidFill>
          </p:spPr>
          <p:txBody>
            <a:bodyPr wrap="square" rtlCol="0">
              <a:spAutoFit/>
            </a:bodyPr>
            <a:lstStyle/>
            <a:p>
              <a:endParaRPr lang="en-US" dirty="0" smtClean="0">
                <a:solidFill>
                  <a:srgbClr val="FFFF00"/>
                </a:solidFill>
              </a:endParaRPr>
            </a:p>
            <a:p>
              <a:endParaRPr lang="en-US" dirty="0">
                <a:solidFill>
                  <a:srgbClr val="FFFF00"/>
                </a:solidFill>
              </a:endParaRPr>
            </a:p>
          </p:txBody>
        </p:sp>
        <p:sp>
          <p:nvSpPr>
            <p:cNvPr id="10" name="TextBox 9"/>
            <p:cNvSpPr txBox="1"/>
            <p:nvPr/>
          </p:nvSpPr>
          <p:spPr>
            <a:xfrm>
              <a:off x="4114800" y="6019800"/>
              <a:ext cx="4038600" cy="276999"/>
            </a:xfrm>
            <a:prstGeom prst="rect">
              <a:avLst/>
            </a:prstGeom>
            <a:solidFill>
              <a:srgbClr val="FFFF00">
                <a:alpha val="25000"/>
              </a:srgbClr>
            </a:solidFill>
          </p:spPr>
          <p:txBody>
            <a:bodyPr wrap="square" rtlCol="0">
              <a:spAutoFit/>
            </a:bodyPr>
            <a:lstStyle/>
            <a:p>
              <a:endParaRPr lang="en-US" sz="1200" dirty="0" smtClean="0">
                <a:solidFill>
                  <a:srgbClr val="FFFF00"/>
                </a:solidFill>
              </a:endParaRPr>
            </a:p>
          </p:txBody>
        </p:sp>
      </p:grpSp>
    </p:spTree>
    <p:extLst>
      <p:ext uri="{BB962C8B-B14F-4D97-AF65-F5344CB8AC3E}">
        <p14:creationId xmlns:p14="http://schemas.microsoft.com/office/powerpoint/2010/main" val="65404816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117669</TotalTime>
  <Words>885</Words>
  <Application>Microsoft Macintosh PowerPoint</Application>
  <PresentationFormat>On-screen Show (4:3)</PresentationFormat>
  <Paragraphs>133</Paragraphs>
  <Slides>26</Slides>
  <Notes>11</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26</vt:i4>
      </vt:variant>
    </vt:vector>
  </HeadingPairs>
  <TitlesOfParts>
    <vt:vector size="32" baseType="lpstr">
      <vt:lpstr>Office Theme</vt:lpstr>
      <vt:lpstr>Microsoft Word 97 - 2004 Document</vt:lpstr>
      <vt:lpstr>Microsoft ClipArt Gallery</vt:lpstr>
      <vt:lpstr>Equation</vt:lpstr>
      <vt:lpstr>MS_ClipArt_Gallery</vt:lpstr>
      <vt:lpstr>Microsoft Equation</vt:lpstr>
      <vt:lpstr>Chem 108: Lab Week 11</vt:lpstr>
      <vt:lpstr>7 Solution Problem</vt:lpstr>
      <vt:lpstr>Chemical Reactions</vt:lpstr>
      <vt:lpstr>PowerPoint Presentation</vt:lpstr>
      <vt:lpstr>PowerPoint Presentation</vt:lpstr>
      <vt:lpstr>Distillation</vt:lpstr>
      <vt:lpstr>Distillation</vt:lpstr>
      <vt:lpstr>PowerPoint Presentation</vt:lpstr>
      <vt:lpstr>Water : “The Universal” Solvent</vt:lpstr>
      <vt:lpstr>Theoretical &amp; Percent Yield</vt:lpstr>
      <vt:lpstr>Solution Concentrations</vt:lpstr>
      <vt:lpstr>Solution Concentrations</vt:lpstr>
      <vt:lpstr>Seven Solutions Post Lab Question</vt:lpstr>
      <vt:lpstr>Seven Solutions Post Lab Question</vt:lpstr>
      <vt:lpstr>PowerPoint Presentation</vt:lpstr>
      <vt:lpstr>Solution Concentrations</vt:lpstr>
      <vt:lpstr> % Ethanol from Density</vt:lpstr>
      <vt:lpstr>PowerPoint Presentation</vt:lpstr>
      <vt:lpstr>PowerPoint Presentation</vt:lpstr>
      <vt:lpstr>PowerPoint Presentation</vt:lpstr>
      <vt:lpstr>PowerPoint Presentation</vt:lpstr>
      <vt:lpstr>Theoretical &amp; Percent Yield</vt:lpstr>
      <vt:lpstr>POST LAB Questions; Handout   Turn in Next Week</vt:lpstr>
      <vt:lpstr>POST LAB Questions DUE: Next Week</vt:lpstr>
      <vt:lpstr>PowerPoint Presentation</vt:lpstr>
      <vt:lpstr>Distillation</vt:lpstr>
    </vt:vector>
  </TitlesOfParts>
  <Company>dvc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Rusay</dc:creator>
  <cp:keywords/>
  <cp:lastModifiedBy>Ron Rusay</cp:lastModifiedBy>
  <cp:revision>186</cp:revision>
  <cp:lastPrinted>2018-03-30T17:14:46Z</cp:lastPrinted>
  <dcterms:created xsi:type="dcterms:W3CDTF">2018-03-30T14:59:42Z</dcterms:created>
  <dcterms:modified xsi:type="dcterms:W3CDTF">2019-11-01T20:09:42Z</dcterms:modified>
</cp:coreProperties>
</file>